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AE1A0-5CC5-964A-B40A-8CB39BC6782A}" v="483" dt="2023-11-03T21:34:13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40"/>
  </p:normalViewPr>
  <p:slideViewPr>
    <p:cSldViewPr snapToGrid="0" showGuides="1">
      <p:cViewPr varScale="1">
        <p:scale>
          <a:sx n="112" d="100"/>
          <a:sy n="112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14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ng-Kwon Yu" userId="b250fda15ab1f6e9" providerId="LiveId" clId="{38AAE1A0-5CC5-964A-B40A-8CB39BC6782A}"/>
    <pc:docChg chg="undo custSel modSld">
      <pc:chgData name="Sueng-Kwon Yu" userId="b250fda15ab1f6e9" providerId="LiveId" clId="{38AAE1A0-5CC5-964A-B40A-8CB39BC6782A}" dt="2023-11-03T21:34:52.847" v="439" actId="1076"/>
      <pc:docMkLst>
        <pc:docMk/>
      </pc:docMkLst>
      <pc:sldChg chg="addSp delSp modSp mod">
        <pc:chgData name="Sueng-Kwon Yu" userId="b250fda15ab1f6e9" providerId="LiveId" clId="{38AAE1A0-5CC5-964A-B40A-8CB39BC6782A}" dt="2023-11-03T21:33:27.772" v="370" actId="21"/>
        <pc:sldMkLst>
          <pc:docMk/>
          <pc:sldMk cId="3709476098" sldId="259"/>
        </pc:sldMkLst>
        <pc:graphicFrameChg chg="del mod">
          <ac:chgData name="Sueng-Kwon Yu" userId="b250fda15ab1f6e9" providerId="LiveId" clId="{38AAE1A0-5CC5-964A-B40A-8CB39BC6782A}" dt="2023-11-03T21:33:27.772" v="370" actId="21"/>
          <ac:graphicFrameMkLst>
            <pc:docMk/>
            <pc:sldMk cId="3709476098" sldId="259"/>
            <ac:graphicFrameMk id="46" creationId="{6E8B65FB-8535-E485-2A5A-BDEFFFC98B5B}"/>
          </ac:graphicFrameMkLst>
        </pc:graphicFrameChg>
        <pc:picChg chg="add mod">
          <ac:chgData name="Sueng-Kwon Yu" userId="b250fda15ab1f6e9" providerId="LiveId" clId="{38AAE1A0-5CC5-964A-B40A-8CB39BC6782A}" dt="2023-11-03T21:33:25.793" v="369" actId="1035"/>
          <ac:picMkLst>
            <pc:docMk/>
            <pc:sldMk cId="3709476098" sldId="259"/>
            <ac:picMk id="39" creationId="{73B59484-FAFC-D251-C945-083934046B76}"/>
          </ac:picMkLst>
        </pc:picChg>
        <pc:picChg chg="add del mod">
          <ac:chgData name="Sueng-Kwon Yu" userId="b250fda15ab1f6e9" providerId="LiveId" clId="{38AAE1A0-5CC5-964A-B40A-8CB39BC6782A}" dt="2023-11-03T21:32:50.519" v="329"/>
          <ac:picMkLst>
            <pc:docMk/>
            <pc:sldMk cId="3709476098" sldId="259"/>
            <ac:picMk id="40" creationId="{92CCCFFA-83D5-A47E-212E-D5A9FC5C70F7}"/>
          </ac:picMkLst>
        </pc:picChg>
        <pc:picChg chg="add mod">
          <ac:chgData name="Sueng-Kwon Yu" userId="b250fda15ab1f6e9" providerId="LiveId" clId="{38AAE1A0-5CC5-964A-B40A-8CB39BC6782A}" dt="2023-11-03T21:32:52.753" v="331"/>
          <ac:picMkLst>
            <pc:docMk/>
            <pc:sldMk cId="3709476098" sldId="259"/>
            <ac:picMk id="41" creationId="{9A114225-ED49-2779-F61C-3540E34B2C3D}"/>
          </ac:picMkLst>
        </pc:picChg>
        <pc:picChg chg="add mod">
          <ac:chgData name="Sueng-Kwon Yu" userId="b250fda15ab1f6e9" providerId="LiveId" clId="{38AAE1A0-5CC5-964A-B40A-8CB39BC6782A}" dt="2023-11-03T21:32:57.981" v="335"/>
          <ac:picMkLst>
            <pc:docMk/>
            <pc:sldMk cId="3709476098" sldId="259"/>
            <ac:picMk id="42" creationId="{3F413355-D657-D7AD-EFF9-06CBA3BC4113}"/>
          </ac:picMkLst>
        </pc:picChg>
        <pc:picChg chg="add mod">
          <ac:chgData name="Sueng-Kwon Yu" userId="b250fda15ab1f6e9" providerId="LiveId" clId="{38AAE1A0-5CC5-964A-B40A-8CB39BC6782A}" dt="2023-11-03T21:33:25.793" v="369" actId="1035"/>
          <ac:picMkLst>
            <pc:docMk/>
            <pc:sldMk cId="3709476098" sldId="259"/>
            <ac:picMk id="43" creationId="{B2244BDE-A2A6-6C64-DCDC-D7AEBB656612}"/>
          </ac:picMkLst>
        </pc:picChg>
        <pc:picChg chg="add mod">
          <ac:chgData name="Sueng-Kwon Yu" userId="b250fda15ab1f6e9" providerId="LiveId" clId="{38AAE1A0-5CC5-964A-B40A-8CB39BC6782A}" dt="2023-11-03T21:33:25.793" v="369" actId="1035"/>
          <ac:picMkLst>
            <pc:docMk/>
            <pc:sldMk cId="3709476098" sldId="259"/>
            <ac:picMk id="44" creationId="{35ACBD61-A863-770B-4149-A3344FED58FC}"/>
          </ac:picMkLst>
        </pc:picChg>
        <pc:picChg chg="add mod">
          <ac:chgData name="Sueng-Kwon Yu" userId="b250fda15ab1f6e9" providerId="LiveId" clId="{38AAE1A0-5CC5-964A-B40A-8CB39BC6782A}" dt="2023-11-03T21:33:25.793" v="369" actId="1035"/>
          <ac:picMkLst>
            <pc:docMk/>
            <pc:sldMk cId="3709476098" sldId="259"/>
            <ac:picMk id="45" creationId="{0C5812E5-52BB-6DD9-FFCF-359B90FE7D16}"/>
          </ac:picMkLst>
        </pc:picChg>
      </pc:sldChg>
      <pc:sldChg chg="addSp delSp modSp mod">
        <pc:chgData name="Sueng-Kwon Yu" userId="b250fda15ab1f6e9" providerId="LiveId" clId="{38AAE1A0-5CC5-964A-B40A-8CB39BC6782A}" dt="2023-11-03T21:34:52.847" v="439" actId="1076"/>
        <pc:sldMkLst>
          <pc:docMk/>
          <pc:sldMk cId="5262295" sldId="263"/>
        </pc:sldMkLst>
        <pc:spChg chg="mod">
          <ac:chgData name="Sueng-Kwon Yu" userId="b250fda15ab1f6e9" providerId="LiveId" clId="{38AAE1A0-5CC5-964A-B40A-8CB39BC6782A}" dt="2023-11-03T21:33:59.607" v="377" actId="1076"/>
          <ac:spMkLst>
            <pc:docMk/>
            <pc:sldMk cId="5262295" sldId="263"/>
            <ac:spMk id="3" creationId="{1042508D-8854-E021-B5F3-E69FD86F3BC3}"/>
          </ac:spMkLst>
        </pc:spChg>
        <pc:spChg chg="add mod">
          <ac:chgData name="Sueng-Kwon Yu" userId="b250fda15ab1f6e9" providerId="LiveId" clId="{38AAE1A0-5CC5-964A-B40A-8CB39BC6782A}" dt="2023-11-03T21:34:13.907" v="397" actId="1037"/>
          <ac:spMkLst>
            <pc:docMk/>
            <pc:sldMk cId="5262295" sldId="263"/>
            <ac:spMk id="25" creationId="{A342FC8C-40AF-0514-95C2-4B9307E17EBD}"/>
          </ac:spMkLst>
        </pc:spChg>
        <pc:spChg chg="mod">
          <ac:chgData name="Sueng-Kwon Yu" userId="b250fda15ab1f6e9" providerId="LiveId" clId="{38AAE1A0-5CC5-964A-B40A-8CB39BC6782A}" dt="2023-11-03T21:34:36.385" v="436" actId="1035"/>
          <ac:spMkLst>
            <pc:docMk/>
            <pc:sldMk cId="5262295" sldId="263"/>
            <ac:spMk id="30" creationId="{565D5CF7-CF2A-38E4-6498-77FA34388A21}"/>
          </ac:spMkLst>
        </pc:spChg>
        <pc:spChg chg="mod">
          <ac:chgData name="Sueng-Kwon Yu" userId="b250fda15ab1f6e9" providerId="LiveId" clId="{38AAE1A0-5CC5-964A-B40A-8CB39BC6782A}" dt="2023-11-03T21:34:52.847" v="439" actId="1076"/>
          <ac:spMkLst>
            <pc:docMk/>
            <pc:sldMk cId="5262295" sldId="263"/>
            <ac:spMk id="36" creationId="{99DA71D0-E6C5-5E45-33EC-2280BC16CEDC}"/>
          </ac:spMkLst>
        </pc:spChg>
        <pc:grpChg chg="add mod">
          <ac:chgData name="Sueng-Kwon Yu" userId="b250fda15ab1f6e9" providerId="LiveId" clId="{38AAE1A0-5CC5-964A-B40A-8CB39BC6782A}" dt="2023-11-03T21:34:13.907" v="397" actId="1037"/>
          <ac:grpSpMkLst>
            <pc:docMk/>
            <pc:sldMk cId="5262295" sldId="263"/>
            <ac:grpSpMk id="26" creationId="{9448AEAC-8D39-1293-6126-F3CF3C91FB36}"/>
          </ac:grpSpMkLst>
        </pc:grpChg>
        <pc:graphicFrameChg chg="add mod modGraphic">
          <ac:chgData name="Sueng-Kwon Yu" userId="b250fda15ab1f6e9" providerId="LiveId" clId="{38AAE1A0-5CC5-964A-B40A-8CB39BC6782A}" dt="2023-11-03T21:34:40.246" v="437" actId="339"/>
          <ac:graphicFrameMkLst>
            <pc:docMk/>
            <pc:sldMk cId="5262295" sldId="263"/>
            <ac:graphicFrameMk id="33" creationId="{84416C79-3FEA-335B-0F55-410EF59C8DF8}"/>
          </ac:graphicFrameMkLst>
        </pc:graphicFrameChg>
        <pc:picChg chg="add del mod">
          <ac:chgData name="Sueng-Kwon Yu" userId="b250fda15ab1f6e9" providerId="LiveId" clId="{38AAE1A0-5CC5-964A-B40A-8CB39BC6782A}" dt="2023-11-03T21:27:20.986" v="13"/>
          <ac:picMkLst>
            <pc:docMk/>
            <pc:sldMk cId="5262295" sldId="263"/>
            <ac:picMk id="5" creationId="{630A8DEE-B991-9D74-354B-82707D33DA5B}"/>
          </ac:picMkLst>
        </pc:picChg>
        <pc:picChg chg="add mod">
          <ac:chgData name="Sueng-Kwon Yu" userId="b250fda15ab1f6e9" providerId="LiveId" clId="{38AAE1A0-5CC5-964A-B40A-8CB39BC6782A}" dt="2023-11-03T21:34:13.907" v="397" actId="1037"/>
          <ac:picMkLst>
            <pc:docMk/>
            <pc:sldMk cId="5262295" sldId="263"/>
            <ac:picMk id="6" creationId="{CE340DDF-D64F-468D-821C-C6FE92D36703}"/>
          </ac:picMkLst>
        </pc:picChg>
        <pc:picChg chg="add del mod">
          <ac:chgData name="Sueng-Kwon Yu" userId="b250fda15ab1f6e9" providerId="LiveId" clId="{38AAE1A0-5CC5-964A-B40A-8CB39BC6782A}" dt="2023-11-03T21:29:35.851" v="197" actId="478"/>
          <ac:picMkLst>
            <pc:docMk/>
            <pc:sldMk cId="5262295" sldId="263"/>
            <ac:picMk id="24" creationId="{6FED4E42-3375-421F-CE31-A4224E71E6D7}"/>
          </ac:picMkLst>
        </pc:picChg>
        <pc:picChg chg="del">
          <ac:chgData name="Sueng-Kwon Yu" userId="b250fda15ab1f6e9" providerId="LiveId" clId="{38AAE1A0-5CC5-964A-B40A-8CB39BC6782A}" dt="2023-11-03T21:29:33.101" v="196" actId="478"/>
          <ac:picMkLst>
            <pc:docMk/>
            <pc:sldMk cId="5262295" sldId="263"/>
            <ac:picMk id="27" creationId="{506FEA0E-F0B4-3120-2ABC-769ACE73274A}"/>
          </ac:picMkLst>
        </pc:picChg>
        <pc:picChg chg="del mod">
          <ac:chgData name="Sueng-Kwon Yu" userId="b250fda15ab1f6e9" providerId="LiveId" clId="{38AAE1A0-5CC5-964A-B40A-8CB39BC6782A}" dt="2023-11-03T21:33:42.379" v="371" actId="478"/>
          <ac:picMkLst>
            <pc:docMk/>
            <pc:sldMk cId="5262295" sldId="263"/>
            <ac:picMk id="29" creationId="{7DB34499-C43C-7A4B-11BE-CF12794D7033}"/>
          </ac:picMkLst>
        </pc:picChg>
        <pc:picChg chg="add mod">
          <ac:chgData name="Sueng-Kwon Yu" userId="b250fda15ab1f6e9" providerId="LiveId" clId="{38AAE1A0-5CC5-964A-B40A-8CB39BC6782A}" dt="2023-11-03T21:34:13.907" v="397" actId="1037"/>
          <ac:picMkLst>
            <pc:docMk/>
            <pc:sldMk cId="5262295" sldId="263"/>
            <ac:picMk id="1026" creationId="{7AF23F36-EDC5-46B2-0AE8-CC4C3A9F4A6B}"/>
          </ac:picMkLst>
        </pc:picChg>
        <pc:cxnChg chg="mod">
          <ac:chgData name="Sueng-Kwon Yu" userId="b250fda15ab1f6e9" providerId="LiveId" clId="{38AAE1A0-5CC5-964A-B40A-8CB39BC6782A}" dt="2023-11-03T21:34:46.902" v="438" actId="14100"/>
          <ac:cxnSpMkLst>
            <pc:docMk/>
            <pc:sldMk cId="5262295" sldId="263"/>
            <ac:cxnSpMk id="35" creationId="{6BC6446C-3285-17A0-A3D6-3A5637C2D3B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콜 건수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설치 전</c:v>
                </c:pt>
                <c:pt idx="1">
                  <c:v>설치 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277</c:v>
                </c:pt>
                <c:pt idx="1">
                  <c:v>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79-6046-9B1B-1DF5175DB1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63715679"/>
        <c:axId val="6483658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범죄신고 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설치 전</c:v>
                </c:pt>
                <c:pt idx="1">
                  <c:v>설치 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48</c:v>
                </c:pt>
                <c:pt idx="1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79-6046-9B1B-1DF5175DB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4363583"/>
        <c:axId val="528760671"/>
      </c:lineChart>
      <c:catAx>
        <c:axId val="524363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28760671"/>
        <c:crosses val="autoZero"/>
        <c:auto val="1"/>
        <c:lblAlgn val="ctr"/>
        <c:lblOffset val="100"/>
        <c:noMultiLvlLbl val="0"/>
      </c:catAx>
      <c:valAx>
        <c:axId val="52876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524363583"/>
        <c:crosses val="autoZero"/>
        <c:crossBetween val="between"/>
      </c:valAx>
      <c:valAx>
        <c:axId val="64836582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63715679"/>
        <c:crosses val="max"/>
        <c:crossBetween val="between"/>
      </c:valAx>
      <c:catAx>
        <c:axId val="6637156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8365823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bg1">
              <a:lumMod val="5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A2E90-47DE-44E0-B18A-67752C44E64C}" type="datetimeFigureOut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7069-6009-4D10-88D6-C4EBC84D1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3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2D924-AA15-8B48-85F3-4DCB77D8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D5800A-2AAA-3C4F-0EC2-3E5EDB72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60ABA-884C-D2AE-1D7F-49029CE8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58AFD-5DFC-45A1-8508-568F6B0301C2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F8E68-1670-40F8-C029-4365FA3E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B90EE-A350-7707-AE80-BDC964CB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밤 시간 경찰차의 빨간등">
            <a:extLst>
              <a:ext uri="{FF2B5EF4-FFF2-40B4-BE49-F238E27FC236}">
                <a16:creationId xmlns:a16="http://schemas.microsoft.com/office/drawing/2014/main" id="{5A33E983-14B6-7CBF-A031-64C714D10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763" b="107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92EECC-ED42-E755-AC70-9E5E899366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7">
            <a:extLst>
              <a:ext uri="{FF2B5EF4-FFF2-40B4-BE49-F238E27FC236}">
                <a16:creationId xmlns:a16="http://schemas.microsoft.com/office/drawing/2014/main" id="{43AF706D-998E-A17E-328E-A2FDCB69B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222" y="985838"/>
            <a:ext cx="4809978" cy="5735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0586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C555E-DBCE-3CB8-1F6A-E3ED99EC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17EDE-2BB0-A645-4466-43FB8993A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57B65-8C1B-E7F3-FD04-E007A0BCD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76813-5095-D2EC-4C27-0256EB99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D48BA-3FF8-4E12-9ADC-6A3D8E420A63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AB6B1-5481-40FC-7FD8-4A586674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F3167-F970-8E7A-AA97-999A901E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68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12B20-300F-61DB-3792-BFE6FD4E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445027-33BE-0512-5AA2-B0DB0BDFA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7E9132-0357-3279-685E-391CA7A7D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148DA-90F7-C597-92CC-20B6E1C08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A52E-96AC-41F3-AC74-D619BB435D6C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0F4BA-C127-A1D8-4B58-222BDCB5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CA7B38-6559-8C63-3DF0-7C7E4DB8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4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1A9E-1FCF-AA8C-F9FE-242E2C6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D41C81-0861-4F92-F5E1-EFCC3D602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216A4-DA5F-4E9B-39C9-2DEC7011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4CC5A-3C24-4E26-BBE8-DAD048679465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DF57E-624E-E1DB-1498-92F5828B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4A67D-B638-F6BC-B188-B4106CDB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28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A45094-F3C1-1B4F-9E86-4EADB3EE83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477DEB-C49E-461A-BF52-D0A6E62A8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67724-D25E-A3CA-9FB1-122D003C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B3B62-AE76-4B1F-BCA6-1805891C936E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A0FCAA-646A-910A-CD31-1080E515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BC7932-2DAF-D72E-A5B0-9BDCFBB7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11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2D924-AA15-8B48-85F3-4DCB77D8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D5800A-2AAA-3C4F-0EC2-3E5EDB722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60ABA-884C-D2AE-1D7F-49029CE8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58A3-452F-462D-B834-1028935A53DC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F8E68-1670-40F8-C029-4365FA3E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FB90EE-A350-7707-AE80-BDC964CB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밤 시간 경찰차의 빨간등">
            <a:extLst>
              <a:ext uri="{FF2B5EF4-FFF2-40B4-BE49-F238E27FC236}">
                <a16:creationId xmlns:a16="http://schemas.microsoft.com/office/drawing/2014/main" id="{5A33E983-14B6-7CBF-A031-64C714D10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763" b="107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92EECC-ED42-E755-AC70-9E5E89936699}"/>
              </a:ext>
            </a:extLst>
          </p:cNvPr>
          <p:cNvSpPr/>
          <p:nvPr userDrawn="1"/>
        </p:nvSpPr>
        <p:spPr>
          <a:xfrm>
            <a:off x="3225800" y="0"/>
            <a:ext cx="89662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27">
            <a:extLst>
              <a:ext uri="{FF2B5EF4-FFF2-40B4-BE49-F238E27FC236}">
                <a16:creationId xmlns:a16="http://schemas.microsoft.com/office/drawing/2014/main" id="{43AF706D-998E-A17E-328E-A2FDCB69B3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7748" y="1278892"/>
            <a:ext cx="7296052" cy="5735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7">
            <a:extLst>
              <a:ext uri="{FF2B5EF4-FFF2-40B4-BE49-F238E27FC236}">
                <a16:creationId xmlns:a16="http://schemas.microsoft.com/office/drawing/2014/main" id="{44CE7CE7-67E6-9908-1002-E64834085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7748" y="2181172"/>
            <a:ext cx="7296052" cy="5735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텍스트 개체 틀 27">
            <a:extLst>
              <a:ext uri="{FF2B5EF4-FFF2-40B4-BE49-F238E27FC236}">
                <a16:creationId xmlns:a16="http://schemas.microsoft.com/office/drawing/2014/main" id="{F0A46218-0BB2-7566-D1E9-8FEF9619D7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57748" y="3083452"/>
            <a:ext cx="7296052" cy="5735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7">
            <a:extLst>
              <a:ext uri="{FF2B5EF4-FFF2-40B4-BE49-F238E27FC236}">
                <a16:creationId xmlns:a16="http://schemas.microsoft.com/office/drawing/2014/main" id="{6DCD7545-6270-DFB0-8E39-FF6EAECE1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57748" y="3975785"/>
            <a:ext cx="7296052" cy="5835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7">
            <a:extLst>
              <a:ext uri="{FF2B5EF4-FFF2-40B4-BE49-F238E27FC236}">
                <a16:creationId xmlns:a16="http://schemas.microsoft.com/office/drawing/2014/main" id="{B6F4D86D-913D-09FF-6FCC-36D9DBC60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57748" y="4888010"/>
            <a:ext cx="7296052" cy="5735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 smtClean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000" b="1" kern="1200" dirty="0">
                <a:solidFill>
                  <a:srgbClr val="2034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A6AF526-4328-DE44-687B-4F8777289148}"/>
              </a:ext>
            </a:extLst>
          </p:cNvPr>
          <p:cNvSpPr txBox="1">
            <a:spLocks/>
          </p:cNvSpPr>
          <p:nvPr userDrawn="1"/>
        </p:nvSpPr>
        <p:spPr>
          <a:xfrm>
            <a:off x="495918" y="910639"/>
            <a:ext cx="2411764" cy="117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900" b="1" i="0" u="none" strike="noStrike" cap="none" spc="0" baseline="0">
                <a:solidFill>
                  <a:srgbClr val="FFFFFF"/>
                </a:solidFill>
                <a:uFillTx/>
                <a:latin typeface="나눔스퀘어_ac ExtraBold"/>
                <a:ea typeface="나눔스퀘어_ac ExtraBold"/>
                <a:cs typeface="나눔스퀘어_ac ExtraBold"/>
                <a:sym typeface="나눔스퀘어_ac ExtraBold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나눔스퀘어_ac Bold"/>
                <a:ea typeface="나눔스퀘어_ac Bold"/>
                <a:cs typeface="나눔스퀘어_ac Bold"/>
                <a:sym typeface="나눔스퀘어_ac 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/>
                <a:ea typeface="나눔스퀘어_ac ExtraBold"/>
                <a:sym typeface="나눔스퀘어_ac ExtraBold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3810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DEFAULT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3F575E-B772-AE35-703A-83BC3AEC3D74}"/>
              </a:ext>
            </a:extLst>
          </p:cNvPr>
          <p:cNvSpPr/>
          <p:nvPr userDrawn="1"/>
        </p:nvSpPr>
        <p:spPr>
          <a:xfrm>
            <a:off x="-1" y="0"/>
            <a:ext cx="12192001" cy="6966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E7682-CE35-2556-00E5-441901926392}"/>
              </a:ext>
            </a:extLst>
          </p:cNvPr>
          <p:cNvSpPr/>
          <p:nvPr userDrawn="1"/>
        </p:nvSpPr>
        <p:spPr>
          <a:xfrm>
            <a:off x="1908629" y="0"/>
            <a:ext cx="10283371" cy="6966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DA33CE-504F-36F8-0A1C-A6C0193C4833}"/>
              </a:ext>
            </a:extLst>
          </p:cNvPr>
          <p:cNvSpPr/>
          <p:nvPr userDrawn="1"/>
        </p:nvSpPr>
        <p:spPr>
          <a:xfrm>
            <a:off x="120234" y="153480"/>
            <a:ext cx="107876" cy="379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91925C9B-5955-B1CC-000B-422BF1264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53988"/>
            <a:ext cx="1571625" cy="3794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구역 제목</a:t>
            </a:r>
          </a:p>
        </p:txBody>
      </p:sp>
      <p:sp>
        <p:nvSpPr>
          <p:cNvPr id="44" name="제목 11">
            <a:extLst>
              <a:ext uri="{FF2B5EF4-FFF2-40B4-BE49-F238E27FC236}">
                <a16:creationId xmlns:a16="http://schemas.microsoft.com/office/drawing/2014/main" id="{9957FE1F-3F33-BABE-57EF-1A0FC74F40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8826" y="108047"/>
            <a:ext cx="10042940" cy="499495"/>
          </a:xfrm>
          <a:prstGeom prst="rect">
            <a:avLst/>
          </a:prstGeom>
        </p:spPr>
        <p:txBody>
          <a:bodyPr anchor="ctr"/>
          <a:lstStyle>
            <a:lvl1pPr>
              <a:defRPr sz="2400" b="1"/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5B7344-7B46-1BD6-F4C4-177335F61E3E}"/>
              </a:ext>
            </a:extLst>
          </p:cNvPr>
          <p:cNvSpPr txBox="1"/>
          <p:nvPr userDrawn="1"/>
        </p:nvSpPr>
        <p:spPr>
          <a:xfrm>
            <a:off x="114299" y="6358235"/>
            <a:ext cx="149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Bastard</a:t>
            </a:r>
            <a:endParaRPr lang="ko-KR" altLang="en-US" sz="24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날짜 개체 틀 48">
            <a:extLst>
              <a:ext uri="{FF2B5EF4-FFF2-40B4-BE49-F238E27FC236}">
                <a16:creationId xmlns:a16="http://schemas.microsoft.com/office/drawing/2014/main" id="{762F90AE-DBF7-C37A-4031-E6F9301837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9EF0AC-1C84-41E9-B1AE-8BC03DF2BEBB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0" name="바닥글 개체 틀 49">
            <a:extLst>
              <a:ext uri="{FF2B5EF4-FFF2-40B4-BE49-F238E27FC236}">
                <a16:creationId xmlns:a16="http://schemas.microsoft.com/office/drawing/2014/main" id="{165F508F-1F8B-2EE0-FACE-8F78A4248D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1" name="슬라이드 번호 개체 틀 50">
            <a:extLst>
              <a:ext uri="{FF2B5EF4-FFF2-40B4-BE49-F238E27FC236}">
                <a16:creationId xmlns:a16="http://schemas.microsoft.com/office/drawing/2014/main" id="{B39003F1-6C2F-EF62-54E7-10C96F0626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6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171F-547E-3C22-F37D-3D78334F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A9B35-023F-345B-BEE0-C913E2B5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03FAF-76CF-807F-127E-EE56E341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31F3-0F1E-4259-B61B-8AF08EE84035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202D0-6746-FA71-1CAD-C257C8CB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5C110-D572-689B-643C-60BD4547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2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D176C-3F9D-2EBE-6948-2B737148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F3C24D-EDB0-5143-16E8-FD14A61B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33DB0-9B9D-AD78-E3EC-9F61800F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64F1-5C86-4B40-A258-B142AC2617F5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1D4CE-5D1A-E829-27EE-23DE2C94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177346-BAE8-B67A-66DB-C28F49B4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3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2BF3D-634C-5571-7865-591CF169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79800-2832-7CFE-07D0-D90AB8DC6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E7593-0CB2-52C2-2EDA-A1B7249B5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AB2174-BEB3-8786-E5CF-8868D19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1480F-9865-403D-8980-5BE7E799ED59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1555B-A5E4-7233-9841-A006B442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97424-D0B8-D1C6-C7B6-8410C4C9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4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3B2CD-9E0E-9ECF-8759-089E68D3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A954F-A959-B651-447A-B46693BBC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0CB628-8992-4C79-F674-DCB861676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D73475-9FCC-C637-8B13-F4DC133D2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64B62E-1AE2-9DA3-4CA8-63E21D53A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F3E416-0AC2-E2B4-159C-A7EAAA13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99FC-3E81-4DA8-ACEA-0370C371886C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D912DE-6240-0725-6C1D-35668CF1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2057CC-2BDC-BEC9-6C69-0D250212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3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DF7E7-414B-D319-F026-8C274D2C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004D28-64E9-A684-3553-CBD31F8B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5818-BFC0-436B-AE53-B3D6062D7F10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2CD3E0-C23F-0860-8335-0BC9C4F6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ADFF88-EF95-C166-2A5B-91E29D95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10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4FE69E-374B-F240-6B0D-AB3A488C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9552-2CAE-4B0E-BA19-D70EA5C99FCC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579E6-071F-977B-0656-1BBA72CC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0D8C5-6B5A-C5D5-ED5A-3BCCA223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415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827D53-58AF-73B1-C9B7-FDC59A2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EF9D1-9741-94D2-96A6-7D21F2437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0031B-E114-2F9F-9F6F-1B3B996B7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58E8-3CB6-4D20-95EA-D1E3400F8830}" type="datetime1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1C419-C6E0-E42E-730D-010D08516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1677A-D366-0F2F-32ED-34DA928CA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31DF-AD29-447D-89A8-E19FF626F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0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microsoft.com/office/2017/06/relationships/model3d" Target="../media/model3d1.glb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66FE-5E89-4AD1-6C00-A798B9E61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822" y="1062038"/>
            <a:ext cx="4428978" cy="1058862"/>
          </a:xfrm>
        </p:spPr>
        <p:txBody>
          <a:bodyPr/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한강공원의 안전을 지켜주는 </a:t>
            </a:r>
            <a:r>
              <a:rPr kumimoji="1" lang="ko-KR" altLang="en-US" sz="3600" b="1" dirty="0">
                <a:solidFill>
                  <a:srgbClr val="C00000"/>
                </a:solidFill>
                <a:latin typeface="+mj-ea"/>
                <a:ea typeface="+mj-ea"/>
              </a:rPr>
              <a:t>순찰로봇</a:t>
            </a:r>
            <a:endParaRPr kumimoji="1" lang="ko-Kore-KR" altLang="en-US" sz="36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261CD-AA70-9B80-5F50-BC77D60E8511}"/>
              </a:ext>
            </a:extLst>
          </p:cNvPr>
          <p:cNvSpPr txBox="1"/>
          <p:nvPr/>
        </p:nvSpPr>
        <p:spPr>
          <a:xfrm>
            <a:off x="405591" y="5954782"/>
            <a:ext cx="359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Bastard</a:t>
            </a:r>
          </a:p>
          <a:p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kumimoji="1"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:</a:t>
            </a:r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김승현</a:t>
            </a:r>
            <a:r>
              <a:rPr kumimoji="1"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ko-KR" altLang="en-US" sz="2000" b="1" dirty="0" err="1">
                <a:solidFill>
                  <a:schemeClr val="bg1"/>
                </a:solidFill>
                <a:latin typeface="+mj-ea"/>
                <a:ea typeface="+mj-ea"/>
              </a:rPr>
              <a:t>장석환</a:t>
            </a:r>
            <a:r>
              <a:rPr kumimoji="1"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kumimoji="1"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 유승권</a:t>
            </a:r>
            <a:endParaRPr kumimoji="1" lang="ko-Kore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009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7C4470-E619-6F28-EBF7-3A7D046A4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제작 배경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3E3AEA-A41F-CF7F-A522-FDF2640E9E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목표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E06576D-24B4-A26B-A89C-52CFDF7E8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구성도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794C9C1-1ABD-EFBD-5423-3EBA8E971A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주요 특징 및 핵심기술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DBDC916-FC59-5069-963D-AECCF04CB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기대효과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09332F-D5E3-70C3-BC3E-87091AD5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2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D181A5-FA1F-3C41-284B-A8B2F6F21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제작 배경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5770931-6B57-01E4-04A8-54A05EE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한강공원의 높은 유동인구에 비해 적은 전담경찰인력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19233-A3C2-3FBB-FE22-1F41F0A98E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Google Shape;230;p17">
            <a:extLst>
              <a:ext uri="{FF2B5EF4-FFF2-40B4-BE49-F238E27FC236}">
                <a16:creationId xmlns:a16="http://schemas.microsoft.com/office/drawing/2014/main" id="{2A2374C3-6E95-AB35-DDF2-67702DA7A991}"/>
              </a:ext>
            </a:extLst>
          </p:cNvPr>
          <p:cNvSpPr/>
          <p:nvPr/>
        </p:nvSpPr>
        <p:spPr>
          <a:xfrm>
            <a:off x="1332991" y="1193088"/>
            <a:ext cx="3892677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ko-KR" altLang="en-US" sz="2187" b="1" dirty="0">
                <a:solidFill>
                  <a:srgbClr val="272525"/>
                </a:solidFill>
                <a:latin typeface="+mj-ea"/>
                <a:ea typeface="+mj-ea"/>
                <a:cs typeface="Calibri"/>
                <a:sym typeface="Calibri"/>
              </a:rPr>
              <a:t>유동인구가 많은 한강공원</a:t>
            </a:r>
            <a:endParaRPr sz="2187" b="0" i="0" u="none" strike="noStrike" cap="none" dirty="0">
              <a:solidFill>
                <a:srgbClr val="000000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6" name="Google Shape;231;p17">
            <a:extLst>
              <a:ext uri="{FF2B5EF4-FFF2-40B4-BE49-F238E27FC236}">
                <a16:creationId xmlns:a16="http://schemas.microsoft.com/office/drawing/2014/main" id="{3FC256E5-B0A7-FD41-EC99-E6D473EB260D}"/>
              </a:ext>
            </a:extLst>
          </p:cNvPr>
          <p:cNvSpPr txBox="1"/>
          <p:nvPr/>
        </p:nvSpPr>
        <p:spPr>
          <a:xfrm>
            <a:off x="860384" y="5467445"/>
            <a:ext cx="4309540" cy="771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25011"/>
              </a:lnSpc>
              <a:buClr>
                <a:srgbClr val="272525"/>
              </a:buClr>
              <a:buSzPts val="2187"/>
              <a:buFont typeface="Arial"/>
              <a:buNone/>
            </a:pPr>
            <a:r>
              <a:rPr lang="en-US" altLang="ko-KR" sz="1400" b="1" dirty="0">
                <a:solidFill>
                  <a:schemeClr val="tx1"/>
                </a:solidFill>
              </a:rPr>
              <a:t>“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Malgun Gothic"/>
              </a:rPr>
              <a:t>한강공원은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Malgun Gothic"/>
              </a:rPr>
              <a:t>연간 </a:t>
            </a:r>
            <a:r>
              <a:rPr lang="en-US" altLang="ko-KR" sz="1400" b="1" dirty="0">
                <a:latin typeface="+mj-ea"/>
                <a:ea typeface="+mj-ea"/>
                <a:cs typeface="Calibri"/>
                <a:sym typeface="Malgun Gothic"/>
              </a:rPr>
              <a:t>5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Malgun Gothic"/>
              </a:rPr>
              <a:t>000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Malgun Gothic"/>
              </a:rPr>
              <a:t>만명 이상이 방문</a:t>
            </a:r>
            <a:r>
              <a:rPr lang="ko-KR" altLang="en-US" sz="1400" b="1" dirty="0">
                <a:latin typeface="+mj-ea"/>
                <a:ea typeface="+mj-ea"/>
                <a:cs typeface="Calibri"/>
                <a:sym typeface="Malgun Gothic"/>
              </a:rPr>
              <a:t>중</a:t>
            </a:r>
            <a:r>
              <a:rPr lang="en-US" altLang="ko-KR" sz="1400" b="1" dirty="0">
                <a:latin typeface="+mj-ea"/>
                <a:ea typeface="+mj-ea"/>
                <a:cs typeface="Calibri"/>
                <a:sym typeface="Malgun Gothic"/>
              </a:rPr>
              <a:t>,</a:t>
            </a:r>
          </a:p>
          <a:p>
            <a:pPr marL="0" lvl="0" indent="0">
              <a:lnSpc>
                <a:spcPct val="125011"/>
              </a:lnSpc>
              <a:buClr>
                <a:srgbClr val="272525"/>
              </a:buClr>
              <a:buSzPts val="2187"/>
              <a:buFont typeface="Arial"/>
              <a:buNone/>
            </a:pP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Calibri"/>
                <a:sym typeface="Malgun Gothic"/>
              </a:rPr>
              <a:t>거리두기 해제 이후 방문객이 증가할 것으로 예상 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" name="Google Shape;230;p17">
            <a:extLst>
              <a:ext uri="{FF2B5EF4-FFF2-40B4-BE49-F238E27FC236}">
                <a16:creationId xmlns:a16="http://schemas.microsoft.com/office/drawing/2014/main" id="{AF904738-E7EF-BE89-B336-DDD5E265CBE9}"/>
              </a:ext>
            </a:extLst>
          </p:cNvPr>
          <p:cNvSpPr/>
          <p:nvPr/>
        </p:nvSpPr>
        <p:spPr>
          <a:xfrm>
            <a:off x="6905104" y="1135949"/>
            <a:ext cx="4823274" cy="4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5011"/>
              </a:lnSpc>
              <a:buClr>
                <a:srgbClr val="272525"/>
              </a:buClr>
              <a:buSzPts val="2187"/>
            </a:pPr>
            <a:r>
              <a:rPr lang="ko-KR" altLang="en-US" sz="2187" b="1" dirty="0">
                <a:solidFill>
                  <a:srgbClr val="272525"/>
                </a:solidFill>
                <a:latin typeface="+mj-ea"/>
                <a:ea typeface="+mj-ea"/>
                <a:cs typeface="Calibri"/>
              </a:rPr>
              <a:t>유동인구에 비해 적은 전담경찰인력</a:t>
            </a:r>
            <a:endParaRPr lang="ko-KR" altLang="en-US" sz="2187" b="1" dirty="0">
              <a:solidFill>
                <a:srgbClr val="272525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8" name="Google Shape;231;p17">
            <a:extLst>
              <a:ext uri="{FF2B5EF4-FFF2-40B4-BE49-F238E27FC236}">
                <a16:creationId xmlns:a16="http://schemas.microsoft.com/office/drawing/2014/main" id="{0B198B71-E416-6BC0-D162-F1B330829615}"/>
              </a:ext>
            </a:extLst>
          </p:cNvPr>
          <p:cNvSpPr txBox="1"/>
          <p:nvPr/>
        </p:nvSpPr>
        <p:spPr>
          <a:xfrm>
            <a:off x="6648022" y="5468113"/>
            <a:ext cx="4776436" cy="7708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25011"/>
              </a:lnSpc>
              <a:buClr>
                <a:srgbClr val="272525"/>
              </a:buClr>
              <a:buSzPts val="2187"/>
            </a:pPr>
            <a:r>
              <a:rPr lang="en-US" altLang="ko-KR" sz="1400" b="1" dirty="0">
                <a:solidFill>
                  <a:schemeClr val="tx1"/>
                </a:solidFill>
              </a:rPr>
              <a:t>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Calibri"/>
              </a:rPr>
              <a:t>경찰 인력에 비해 관할 구역이 넓고</a:t>
            </a:r>
            <a:r>
              <a:rPr lang="ko-KR" altLang="en-US" sz="1400" dirty="0">
                <a:latin typeface="+mj-ea"/>
                <a:ea typeface="+mj-ea"/>
                <a:cs typeface="Calibri"/>
              </a:rPr>
              <a:t> 의무경찰이 사라져 전담 배치가 어렵기 때문에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Calibri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  <a:cs typeface="Calibri"/>
              </a:rPr>
              <a:t>시민 안전 우려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Calibri"/>
              </a:rPr>
              <a:t>됨</a:t>
            </a:r>
            <a:r>
              <a:rPr lang="en-US" altLang="ko-KR" sz="1400" b="1" dirty="0">
                <a:solidFill>
                  <a:schemeClr val="tx1"/>
                </a:solidFill>
              </a:rPr>
              <a:t> 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8BADBF-4712-58CD-041F-A08746BD09CB}"/>
              </a:ext>
            </a:extLst>
          </p:cNvPr>
          <p:cNvGrpSpPr/>
          <p:nvPr/>
        </p:nvGrpSpPr>
        <p:grpSpPr>
          <a:xfrm>
            <a:off x="829733" y="1136771"/>
            <a:ext cx="434400" cy="458092"/>
            <a:chOff x="785665" y="1622335"/>
            <a:chExt cx="434400" cy="458092"/>
          </a:xfrm>
        </p:grpSpPr>
        <p:sp>
          <p:nvSpPr>
            <p:cNvPr id="10" name="Google Shape;452;p22">
              <a:extLst>
                <a:ext uri="{FF2B5EF4-FFF2-40B4-BE49-F238E27FC236}">
                  <a16:creationId xmlns:a16="http://schemas.microsoft.com/office/drawing/2014/main" id="{87DDD1B5-6AC5-214D-B447-129CBD5A32A2}"/>
                </a:ext>
              </a:extLst>
            </p:cNvPr>
            <p:cNvSpPr/>
            <p:nvPr/>
          </p:nvSpPr>
          <p:spPr>
            <a:xfrm>
              <a:off x="785665" y="1622335"/>
              <a:ext cx="434400" cy="458092"/>
            </a:xfrm>
            <a:prstGeom prst="roundRect">
              <a:avLst>
                <a:gd name="adj" fmla="val 20000"/>
              </a:avLst>
            </a:prstGeom>
            <a:solidFill>
              <a:srgbClr val="002060"/>
            </a:solidFill>
            <a:ln w="138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3;p22">
              <a:extLst>
                <a:ext uri="{FF2B5EF4-FFF2-40B4-BE49-F238E27FC236}">
                  <a16:creationId xmlns:a16="http://schemas.microsoft.com/office/drawing/2014/main" id="{9B13037A-D1EE-05A7-E0CB-B54A660DB04E}"/>
                </a:ext>
              </a:extLst>
            </p:cNvPr>
            <p:cNvSpPr/>
            <p:nvPr/>
          </p:nvSpPr>
          <p:spPr>
            <a:xfrm>
              <a:off x="785671" y="1664027"/>
              <a:ext cx="434393" cy="4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272525"/>
                </a:buClr>
                <a:buSzPts val="2624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#1</a:t>
              </a:r>
              <a:endParaRPr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513660-4BA0-EFA7-DBDC-68DECE186CBA}"/>
              </a:ext>
            </a:extLst>
          </p:cNvPr>
          <p:cNvGrpSpPr/>
          <p:nvPr/>
        </p:nvGrpSpPr>
        <p:grpSpPr>
          <a:xfrm>
            <a:off x="6470704" y="1136771"/>
            <a:ext cx="434400" cy="458092"/>
            <a:chOff x="785665" y="1622335"/>
            <a:chExt cx="434400" cy="458092"/>
          </a:xfrm>
        </p:grpSpPr>
        <p:sp>
          <p:nvSpPr>
            <p:cNvPr id="13" name="Google Shape;452;p22">
              <a:extLst>
                <a:ext uri="{FF2B5EF4-FFF2-40B4-BE49-F238E27FC236}">
                  <a16:creationId xmlns:a16="http://schemas.microsoft.com/office/drawing/2014/main" id="{6C3C7585-E9B5-331F-78A6-D2FB46C85684}"/>
                </a:ext>
              </a:extLst>
            </p:cNvPr>
            <p:cNvSpPr/>
            <p:nvPr/>
          </p:nvSpPr>
          <p:spPr>
            <a:xfrm>
              <a:off x="785665" y="1622335"/>
              <a:ext cx="434400" cy="458092"/>
            </a:xfrm>
            <a:prstGeom prst="roundRect">
              <a:avLst>
                <a:gd name="adj" fmla="val 20000"/>
              </a:avLst>
            </a:prstGeom>
            <a:solidFill>
              <a:srgbClr val="002060"/>
            </a:solidFill>
            <a:ln w="138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;p22">
              <a:extLst>
                <a:ext uri="{FF2B5EF4-FFF2-40B4-BE49-F238E27FC236}">
                  <a16:creationId xmlns:a16="http://schemas.microsoft.com/office/drawing/2014/main" id="{31DE8631-D5B2-2AE9-1B3F-93F4BCB61578}"/>
                </a:ext>
              </a:extLst>
            </p:cNvPr>
            <p:cNvSpPr/>
            <p:nvPr/>
          </p:nvSpPr>
          <p:spPr>
            <a:xfrm>
              <a:off x="785671" y="1664027"/>
              <a:ext cx="434393" cy="4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272525"/>
                </a:buClr>
                <a:buSzPts val="2624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#2</a:t>
              </a:r>
              <a:endParaRPr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그래픽 14" descr="남자 단색으로 채워진">
            <a:extLst>
              <a:ext uri="{FF2B5EF4-FFF2-40B4-BE49-F238E27FC236}">
                <a16:creationId xmlns:a16="http://schemas.microsoft.com/office/drawing/2014/main" id="{69435EA5-CDE1-8D4D-320C-56E00C7B2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089" y="2676964"/>
            <a:ext cx="1671715" cy="1667529"/>
          </a:xfrm>
          <a:prstGeom prst="rect">
            <a:avLst/>
          </a:prstGeom>
        </p:spPr>
      </p:pic>
      <p:cxnSp>
        <p:nvCxnSpPr>
          <p:cNvPr id="16" name="직선 연결선 23">
            <a:extLst>
              <a:ext uri="{FF2B5EF4-FFF2-40B4-BE49-F238E27FC236}">
                <a16:creationId xmlns:a16="http://schemas.microsoft.com/office/drawing/2014/main" id="{62F6737E-C5D9-1CE5-80E2-2231C5A71B1C}"/>
              </a:ext>
            </a:extLst>
          </p:cNvPr>
          <p:cNvCxnSpPr/>
          <p:nvPr/>
        </p:nvCxnSpPr>
        <p:spPr>
          <a:xfrm>
            <a:off x="1131188" y="4439000"/>
            <a:ext cx="39725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래픽 16" descr="남자 단색으로 채워진">
            <a:extLst>
              <a:ext uri="{FF2B5EF4-FFF2-40B4-BE49-F238E27FC236}">
                <a16:creationId xmlns:a16="http://schemas.microsoft.com/office/drawing/2014/main" id="{E4ED2533-7595-0BCD-9376-54CBB0F01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6210" y="2852633"/>
            <a:ext cx="1495609" cy="1491860"/>
          </a:xfrm>
          <a:prstGeom prst="rect">
            <a:avLst/>
          </a:prstGeom>
        </p:spPr>
      </p:pic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DED96623-9C1A-D5D2-B566-617E942B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7480" y="3053518"/>
            <a:ext cx="1294217" cy="1290975"/>
          </a:xfrm>
          <a:prstGeom prst="rect">
            <a:avLst/>
          </a:prstGeom>
        </p:spPr>
      </p:pic>
      <p:pic>
        <p:nvPicPr>
          <p:cNvPr id="19" name="그래픽 18" descr="남자 단색으로 채워진">
            <a:extLst>
              <a:ext uri="{FF2B5EF4-FFF2-40B4-BE49-F238E27FC236}">
                <a16:creationId xmlns:a16="http://schemas.microsoft.com/office/drawing/2014/main" id="{C0DF3CE9-BB76-86E0-699F-B360E241E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1596" y="3142355"/>
            <a:ext cx="1205157" cy="1202138"/>
          </a:xfrm>
          <a:prstGeom prst="rect">
            <a:avLst/>
          </a:prstGeom>
        </p:spPr>
      </p:pic>
      <p:pic>
        <p:nvPicPr>
          <p:cNvPr id="20" name="그래픽 19" descr="남자 단색으로 채워진">
            <a:extLst>
              <a:ext uri="{FF2B5EF4-FFF2-40B4-BE49-F238E27FC236}">
                <a16:creationId xmlns:a16="http://schemas.microsoft.com/office/drawing/2014/main" id="{E91B3BB8-A25C-656F-2466-DEB62CEAD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5634" y="3066447"/>
            <a:ext cx="1281256" cy="12780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E2679E9-A065-5132-C49D-57B08AE7BD6A}"/>
              </a:ext>
            </a:extLst>
          </p:cNvPr>
          <p:cNvSpPr txBox="1"/>
          <p:nvPr/>
        </p:nvSpPr>
        <p:spPr>
          <a:xfrm>
            <a:off x="1173683" y="4488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2019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22" name="직선 연결선 30">
            <a:extLst>
              <a:ext uri="{FF2B5EF4-FFF2-40B4-BE49-F238E27FC236}">
                <a16:creationId xmlns:a16="http://schemas.microsoft.com/office/drawing/2014/main" id="{EED160EA-2C3D-49E9-479B-F33C2E4D2035}"/>
              </a:ext>
            </a:extLst>
          </p:cNvPr>
          <p:cNvCxnSpPr>
            <a:cxnSpLocks/>
          </p:cNvCxnSpPr>
          <p:nvPr/>
        </p:nvCxnSpPr>
        <p:spPr>
          <a:xfrm flipV="1">
            <a:off x="1464789" y="4337400"/>
            <a:ext cx="0" cy="11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33">
            <a:extLst>
              <a:ext uri="{FF2B5EF4-FFF2-40B4-BE49-F238E27FC236}">
                <a16:creationId xmlns:a16="http://schemas.microsoft.com/office/drawing/2014/main" id="{2422495C-76CF-74A1-12A0-6131082EC37A}"/>
              </a:ext>
            </a:extLst>
          </p:cNvPr>
          <p:cNvCxnSpPr>
            <a:cxnSpLocks/>
          </p:cNvCxnSpPr>
          <p:nvPr/>
        </p:nvCxnSpPr>
        <p:spPr>
          <a:xfrm flipV="1">
            <a:off x="2308704" y="4337400"/>
            <a:ext cx="0" cy="11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34">
            <a:extLst>
              <a:ext uri="{FF2B5EF4-FFF2-40B4-BE49-F238E27FC236}">
                <a16:creationId xmlns:a16="http://schemas.microsoft.com/office/drawing/2014/main" id="{3658F0C2-D4E5-DE38-8568-A72DE0462C07}"/>
              </a:ext>
            </a:extLst>
          </p:cNvPr>
          <p:cNvCxnSpPr>
            <a:cxnSpLocks/>
          </p:cNvCxnSpPr>
          <p:nvPr/>
        </p:nvCxnSpPr>
        <p:spPr>
          <a:xfrm flipV="1">
            <a:off x="3152619" y="4337400"/>
            <a:ext cx="0" cy="11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36">
            <a:extLst>
              <a:ext uri="{FF2B5EF4-FFF2-40B4-BE49-F238E27FC236}">
                <a16:creationId xmlns:a16="http://schemas.microsoft.com/office/drawing/2014/main" id="{2A0D6768-9391-0B70-098F-DEA8B0E727EF}"/>
              </a:ext>
            </a:extLst>
          </p:cNvPr>
          <p:cNvCxnSpPr>
            <a:cxnSpLocks/>
          </p:cNvCxnSpPr>
          <p:nvPr/>
        </p:nvCxnSpPr>
        <p:spPr>
          <a:xfrm flipV="1">
            <a:off x="3996534" y="4337400"/>
            <a:ext cx="0" cy="11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37">
            <a:extLst>
              <a:ext uri="{FF2B5EF4-FFF2-40B4-BE49-F238E27FC236}">
                <a16:creationId xmlns:a16="http://schemas.microsoft.com/office/drawing/2014/main" id="{2A5BB5D6-B9A5-E966-461E-160237F66057}"/>
              </a:ext>
            </a:extLst>
          </p:cNvPr>
          <p:cNvCxnSpPr>
            <a:cxnSpLocks/>
          </p:cNvCxnSpPr>
          <p:nvPr/>
        </p:nvCxnSpPr>
        <p:spPr>
          <a:xfrm flipV="1">
            <a:off x="4840449" y="4337400"/>
            <a:ext cx="0" cy="11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EC7855-F7F2-E5D4-2D72-7D8FB94ED5EE}"/>
              </a:ext>
            </a:extLst>
          </p:cNvPr>
          <p:cNvSpPr txBox="1"/>
          <p:nvPr/>
        </p:nvSpPr>
        <p:spPr>
          <a:xfrm>
            <a:off x="2018983" y="4488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2020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B6C09A-5929-A460-D04A-CD40A0768F36}"/>
              </a:ext>
            </a:extLst>
          </p:cNvPr>
          <p:cNvSpPr txBox="1"/>
          <p:nvPr/>
        </p:nvSpPr>
        <p:spPr>
          <a:xfrm>
            <a:off x="2864284" y="4488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2021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A84C2E-0D87-05FF-73AC-BB21115B353E}"/>
              </a:ext>
            </a:extLst>
          </p:cNvPr>
          <p:cNvSpPr txBox="1"/>
          <p:nvPr/>
        </p:nvSpPr>
        <p:spPr>
          <a:xfrm>
            <a:off x="3709585" y="4488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2022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4C99FE-766B-8927-ED8F-EEB0D4BAB1E2}"/>
              </a:ext>
            </a:extLst>
          </p:cNvPr>
          <p:cNvSpPr txBox="1"/>
          <p:nvPr/>
        </p:nvSpPr>
        <p:spPr>
          <a:xfrm>
            <a:off x="4554885" y="4488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2023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B4A33F-893C-6977-6361-7F9998BDCB1B}"/>
              </a:ext>
            </a:extLst>
          </p:cNvPr>
          <p:cNvSpPr txBox="1"/>
          <p:nvPr/>
        </p:nvSpPr>
        <p:spPr>
          <a:xfrm>
            <a:off x="1069507" y="229901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7,161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A4024C-5041-5BAD-E49A-CC75EDF5D4B6}"/>
              </a:ext>
            </a:extLst>
          </p:cNvPr>
          <p:cNvSpPr txBox="1"/>
          <p:nvPr/>
        </p:nvSpPr>
        <p:spPr>
          <a:xfrm>
            <a:off x="1931397" y="247276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7</a:t>
            </a:r>
            <a:r>
              <a:rPr lang="en-US" altLang="ko-KR" b="1" dirty="0">
                <a:latin typeface="+mn-ea"/>
                <a:ea typeface="+mn-ea"/>
              </a:rPr>
              <a:t>,054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84C806-D9D4-18F6-AECE-ED79660B4B3F}"/>
              </a:ext>
            </a:extLst>
          </p:cNvPr>
          <p:cNvSpPr txBox="1"/>
          <p:nvPr/>
        </p:nvSpPr>
        <p:spPr>
          <a:xfrm>
            <a:off x="2768033" y="272363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5,633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8BD22-9F88-6F77-60FF-E98904B9AB8A}"/>
              </a:ext>
            </a:extLst>
          </p:cNvPr>
          <p:cNvSpPr txBox="1"/>
          <p:nvPr/>
        </p:nvSpPr>
        <p:spPr>
          <a:xfrm>
            <a:off x="3609873" y="27853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4,742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1D27EF-527A-5138-0A92-2073A47019AA}"/>
              </a:ext>
            </a:extLst>
          </p:cNvPr>
          <p:cNvSpPr txBox="1"/>
          <p:nvPr/>
        </p:nvSpPr>
        <p:spPr>
          <a:xfrm>
            <a:off x="4456703" y="273678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5</a:t>
            </a:r>
            <a:r>
              <a:rPr lang="en-US" altLang="ko-KR" b="1" dirty="0">
                <a:latin typeface="+mn-ea"/>
                <a:ea typeface="+mn-ea"/>
              </a:rPr>
              <a:t>,359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4CE827-A2B9-7AFF-3372-F64DCEA2D986}"/>
              </a:ext>
            </a:extLst>
          </p:cNvPr>
          <p:cNvSpPr txBox="1"/>
          <p:nvPr/>
        </p:nvSpPr>
        <p:spPr>
          <a:xfrm>
            <a:off x="4265277" y="501647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단위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만명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0FB9A-E476-119B-D210-09347C3FF20A}"/>
              </a:ext>
            </a:extLst>
          </p:cNvPr>
          <p:cNvSpPr txBox="1"/>
          <p:nvPr/>
        </p:nvSpPr>
        <p:spPr>
          <a:xfrm>
            <a:off x="3152619" y="4812579"/>
            <a:ext cx="206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+mn-ea"/>
                <a:ea typeface="+mn-ea"/>
              </a:rPr>
              <a:t>자료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서울시 한강사업본부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1FBB3A1-FAB4-1F89-1C6D-DCF3C8C17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79" b="36198"/>
          <a:stretch/>
        </p:blipFill>
        <p:spPr>
          <a:xfrm>
            <a:off x="6706056" y="2040630"/>
            <a:ext cx="4718402" cy="1129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2" descr="경찰 차 아이콘 벡터 일러스트레이션 경찰차에 대한 스톡 벡터 아트 및 기타 이미지 - 경찰차, 아이콘, 벡터 - iStock">
            <a:extLst>
              <a:ext uri="{FF2B5EF4-FFF2-40B4-BE49-F238E27FC236}">
                <a16:creationId xmlns:a16="http://schemas.microsoft.com/office/drawing/2014/main" id="{73B59484-FAFC-D251-C945-08393404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9" y="3783625"/>
            <a:ext cx="1223039" cy="122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경찰 차 아이콘 벡터 일러스트레이션 경찰차에 대한 스톡 벡터 아트 및 기타 이미지 - 경찰차, 아이콘, 벡터 - iStock">
            <a:extLst>
              <a:ext uri="{FF2B5EF4-FFF2-40B4-BE49-F238E27FC236}">
                <a16:creationId xmlns:a16="http://schemas.microsoft.com/office/drawing/2014/main" id="{B2244BDE-A2A6-6C64-DCDC-D7AEBB656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82" y="3783625"/>
            <a:ext cx="1223039" cy="122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경찰 차 아이콘 벡터 일러스트레이션 경찰차에 대한 스톡 벡터 아트 및 기타 이미지 - 경찰차, 아이콘, 벡터 - iStock">
            <a:extLst>
              <a:ext uri="{FF2B5EF4-FFF2-40B4-BE49-F238E27FC236}">
                <a16:creationId xmlns:a16="http://schemas.microsoft.com/office/drawing/2014/main" id="{35ACBD61-A863-770B-4149-A3344FED5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05" y="3783625"/>
            <a:ext cx="1223039" cy="122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경찰 차 아이콘 벡터 일러스트레이션 경찰차에 대한 스톡 벡터 아트 및 기타 이미지 - 경찰차, 아이콘, 벡터 - iStock">
            <a:extLst>
              <a:ext uri="{FF2B5EF4-FFF2-40B4-BE49-F238E27FC236}">
                <a16:creationId xmlns:a16="http://schemas.microsoft.com/office/drawing/2014/main" id="{0C5812E5-52BB-6DD9-FFCF-359B90FE7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028" y="3783625"/>
            <a:ext cx="1223039" cy="122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7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573BE51-13F6-7E17-59CE-4EF637782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구현</a:t>
            </a:r>
            <a:r>
              <a:rPr kumimoji="1" lang="ko-KR" altLang="en-US" dirty="0"/>
              <a:t> 목표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1E113-6B60-55C4-BFE0-BEB90E58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위험요소를</a:t>
            </a:r>
            <a:r>
              <a:rPr kumimoji="1" lang="ko-KR" altLang="en-US" dirty="0"/>
              <a:t> 감지하여 위치 및 시간정보를 전송하는 주행장치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092DC-2332-8287-0CFD-62F477962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BA903E86-6D74-0940-5ADB-C07200656D80}"/>
              </a:ext>
            </a:extLst>
          </p:cNvPr>
          <p:cNvSpPr/>
          <p:nvPr/>
        </p:nvSpPr>
        <p:spPr>
          <a:xfrm>
            <a:off x="721360" y="5089805"/>
            <a:ext cx="10668061" cy="12758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6" name="Google Shape;328;p19">
            <a:extLst>
              <a:ext uri="{FF2B5EF4-FFF2-40B4-BE49-F238E27FC236}">
                <a16:creationId xmlns:a16="http://schemas.microsoft.com/office/drawing/2014/main" id="{8F44BDDB-3E7A-9293-A99D-3CA826393EDA}"/>
              </a:ext>
            </a:extLst>
          </p:cNvPr>
          <p:cNvSpPr txBox="1"/>
          <p:nvPr/>
        </p:nvSpPr>
        <p:spPr>
          <a:xfrm>
            <a:off x="878839" y="5269377"/>
            <a:ext cx="10353102" cy="9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객체인식을 활용하여 </a:t>
            </a:r>
            <a:r>
              <a:rPr lang="en-US" altLang="ko-KR" sz="1800" b="1" dirty="0">
                <a:solidFill>
                  <a:schemeClr val="tx1"/>
                </a:solidFill>
              </a:rPr>
              <a:t>“ </a:t>
            </a:r>
            <a:r>
              <a:rPr lang="ko-KR" altLang="en-US" sz="1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위험요소</a:t>
            </a:r>
            <a:r>
              <a:rPr lang="ko-KR" altLang="en-US" sz="1800" b="1" dirty="0">
                <a:latin typeface="Malgun Gothic"/>
                <a:ea typeface="Malgun Gothic"/>
                <a:cs typeface="Malgun Gothic"/>
                <a:sym typeface="Malgun Gothic"/>
              </a:rPr>
              <a:t>를 감지하여 위치 및 시간 정보를 전송하는 주행장치</a:t>
            </a:r>
            <a:r>
              <a:rPr lang="en-US" altLang="ko-KR" sz="1800" b="1" dirty="0">
                <a:solidFill>
                  <a:schemeClr val="tx1"/>
                </a:solidFill>
              </a:rPr>
              <a:t> ” 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장애물 회피 기동이 가능하여 </a:t>
            </a:r>
            <a:r>
              <a:rPr lang="en-US" altLang="ko-KR" sz="1800" b="1" dirty="0">
                <a:solidFill>
                  <a:schemeClr val="tx1"/>
                </a:solidFill>
              </a:rPr>
              <a:t>“ </a:t>
            </a:r>
            <a:r>
              <a:rPr lang="ko-KR" altLang="en-US" sz="1800" b="1" dirty="0">
                <a:latin typeface="Malgun Gothic"/>
                <a:ea typeface="Malgun Gothic"/>
                <a:cs typeface="Malgun Gothic"/>
                <a:sym typeface="Malgun Gothic"/>
              </a:rPr>
              <a:t>한강공원</a:t>
            </a:r>
            <a:r>
              <a:rPr lang="en-US" altLang="ko-KR" sz="1800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latin typeface="Malgun Gothic"/>
                <a:ea typeface="Malgun Gothic"/>
                <a:cs typeface="Malgun Gothic"/>
                <a:sym typeface="Malgun Gothic"/>
              </a:rPr>
              <a:t>주행에 적합한 장치</a:t>
            </a:r>
            <a:r>
              <a:rPr lang="en-US" altLang="ko-KR" sz="1800" b="1" dirty="0">
                <a:solidFill>
                  <a:schemeClr val="tx1"/>
                </a:solidFill>
              </a:rPr>
              <a:t> ”</a:t>
            </a:r>
            <a:endParaRPr lang="en-US" altLang="ko-KR"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Google Shape;320;p19">
            <a:extLst>
              <a:ext uri="{FF2B5EF4-FFF2-40B4-BE49-F238E27FC236}">
                <a16:creationId xmlns:a16="http://schemas.microsoft.com/office/drawing/2014/main" id="{8EB1E589-04D6-58D3-F3C6-43925CD655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04" y="1917875"/>
            <a:ext cx="2205252" cy="2021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A039080-7049-447E-4AD1-9A225A7F2554}"/>
              </a:ext>
            </a:extLst>
          </p:cNvPr>
          <p:cNvGrpSpPr/>
          <p:nvPr/>
        </p:nvGrpSpPr>
        <p:grpSpPr>
          <a:xfrm>
            <a:off x="2078366" y="2745894"/>
            <a:ext cx="2092737" cy="2021840"/>
            <a:chOff x="2066517" y="5060031"/>
            <a:chExt cx="944095" cy="914400"/>
          </a:xfrm>
        </p:grpSpPr>
        <p:pic>
          <p:nvPicPr>
            <p:cNvPr id="10" name="그래픽 9" descr="남자 단색으로 채워진">
              <a:extLst>
                <a:ext uri="{FF2B5EF4-FFF2-40B4-BE49-F238E27FC236}">
                  <a16:creationId xmlns:a16="http://schemas.microsoft.com/office/drawing/2014/main" id="{CEC968C5-0E62-0C59-B71B-43957BC9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6517" y="5060031"/>
              <a:ext cx="914400" cy="9144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1EBEB7-3970-3128-0D50-3E371CAA0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0146" y="5370259"/>
              <a:ext cx="290466" cy="29394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41D83A-BEA7-DF75-9036-107140591B61}"/>
              </a:ext>
            </a:extLst>
          </p:cNvPr>
          <p:cNvSpPr txBox="1"/>
          <p:nvPr/>
        </p:nvSpPr>
        <p:spPr>
          <a:xfrm>
            <a:off x="2220144" y="2438117"/>
            <a:ext cx="171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신원 불명 </a:t>
            </a:r>
            <a:r>
              <a:rPr lang="ko-KR" altLang="en-US" sz="1400" dirty="0" err="1"/>
              <a:t>거수자</a:t>
            </a:r>
            <a:endParaRPr lang="ko-KR" altLang="en-US" sz="1400" dirty="0"/>
          </a:p>
        </p:txBody>
      </p:sp>
      <p:cxnSp>
        <p:nvCxnSpPr>
          <p:cNvPr id="13" name="직선 연결선 29">
            <a:extLst>
              <a:ext uri="{FF2B5EF4-FFF2-40B4-BE49-F238E27FC236}">
                <a16:creationId xmlns:a16="http://schemas.microsoft.com/office/drawing/2014/main" id="{8C8DD661-38F5-8DEB-DB0A-35A8D02DAA0F}"/>
              </a:ext>
            </a:extLst>
          </p:cNvPr>
          <p:cNvCxnSpPr>
            <a:cxnSpLocks/>
          </p:cNvCxnSpPr>
          <p:nvPr/>
        </p:nvCxnSpPr>
        <p:spPr>
          <a:xfrm flipV="1">
            <a:off x="3527239" y="2438117"/>
            <a:ext cx="2116704" cy="993726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30">
            <a:extLst>
              <a:ext uri="{FF2B5EF4-FFF2-40B4-BE49-F238E27FC236}">
                <a16:creationId xmlns:a16="http://schemas.microsoft.com/office/drawing/2014/main" id="{CA977E6D-5474-CF4D-BFFB-1CC4E3CDB9EC}"/>
              </a:ext>
            </a:extLst>
          </p:cNvPr>
          <p:cNvCxnSpPr>
            <a:cxnSpLocks/>
          </p:cNvCxnSpPr>
          <p:nvPr/>
        </p:nvCxnSpPr>
        <p:spPr>
          <a:xfrm flipV="1">
            <a:off x="4171103" y="2634134"/>
            <a:ext cx="1657531" cy="1447652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637DBD-CA9D-BBE9-0630-9BA2D8F42C5F}"/>
              </a:ext>
            </a:extLst>
          </p:cNvPr>
          <p:cNvSpPr/>
          <p:nvPr/>
        </p:nvSpPr>
        <p:spPr>
          <a:xfrm>
            <a:off x="3527239" y="3431843"/>
            <a:ext cx="643864" cy="649943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8D7D0-56D6-09EC-8EA4-462990E3A641}"/>
              </a:ext>
            </a:extLst>
          </p:cNvPr>
          <p:cNvSpPr txBox="1"/>
          <p:nvPr/>
        </p:nvSpPr>
        <p:spPr>
          <a:xfrm>
            <a:off x="3332698" y="4161511"/>
            <a:ext cx="102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흉기 감지</a:t>
            </a:r>
            <a:r>
              <a:rPr lang="en-US" altLang="ko-KR" sz="1400" b="1" dirty="0">
                <a:solidFill>
                  <a:srgbClr val="C00000"/>
                </a:solidFill>
              </a:rPr>
              <a:t>!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C5D85E-B562-D720-E991-F37F769A7EBC}"/>
              </a:ext>
            </a:extLst>
          </p:cNvPr>
          <p:cNvCxnSpPr/>
          <p:nvPr/>
        </p:nvCxnSpPr>
        <p:spPr>
          <a:xfrm>
            <a:off x="7375451" y="2949116"/>
            <a:ext cx="7564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CDC72A-5171-E7DA-09E3-276F5957A631}"/>
              </a:ext>
            </a:extLst>
          </p:cNvPr>
          <p:cNvSpPr txBox="1"/>
          <p:nvPr/>
        </p:nvSpPr>
        <p:spPr>
          <a:xfrm>
            <a:off x="7098111" y="2423621"/>
            <a:ext cx="13401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+mn-ea"/>
                <a:ea typeface="+mn-ea"/>
              </a:rPr>
              <a:t>흉기 감지</a:t>
            </a:r>
            <a:br>
              <a:rPr lang="en-US" altLang="ko-KR" sz="1050" dirty="0">
                <a:latin typeface="+mn-ea"/>
                <a:ea typeface="+mn-ea"/>
              </a:rPr>
            </a:br>
            <a:r>
              <a:rPr lang="en-US" altLang="ko-KR" sz="1050" dirty="0">
                <a:latin typeface="+mn-ea"/>
                <a:ea typeface="+mn-ea"/>
              </a:rPr>
              <a:t>(ID, </a:t>
            </a:r>
            <a:r>
              <a:rPr lang="ko-KR" altLang="en-US" sz="1050" dirty="0">
                <a:latin typeface="+mn-ea"/>
                <a:ea typeface="+mn-ea"/>
              </a:rPr>
              <a:t>위치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시각</a:t>
            </a:r>
            <a:r>
              <a:rPr lang="en-US" altLang="ko-KR" sz="1050" dirty="0">
                <a:latin typeface="+mn-ea"/>
                <a:ea typeface="+mn-ea"/>
              </a:rPr>
              <a:t>)</a:t>
            </a:r>
          </a:p>
        </p:txBody>
      </p:sp>
      <p:pic>
        <p:nvPicPr>
          <p:cNvPr id="19" name="Picture 10" descr="Cell phone - Free technology icons">
            <a:extLst>
              <a:ext uri="{FF2B5EF4-FFF2-40B4-BE49-F238E27FC236}">
                <a16:creationId xmlns:a16="http://schemas.microsoft.com/office/drawing/2014/main" id="{C7496CBF-04ED-F8FF-4685-ACADDC0CA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829" y="1036415"/>
            <a:ext cx="956122" cy="95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연결선: 꺾임 59">
            <a:extLst>
              <a:ext uri="{FF2B5EF4-FFF2-40B4-BE49-F238E27FC236}">
                <a16:creationId xmlns:a16="http://schemas.microsoft.com/office/drawing/2014/main" id="{7BE85A0F-8453-6C46-D478-FE86648901BE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6595591" y="1514475"/>
            <a:ext cx="1058238" cy="552255"/>
          </a:xfrm>
          <a:prstGeom prst="bentConnector3">
            <a:avLst>
              <a:gd name="adj1" fmla="val 99515"/>
            </a:avLst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6429ED-57D4-6F4D-6CE5-6C8B7DCBD450}"/>
              </a:ext>
            </a:extLst>
          </p:cNvPr>
          <p:cNvSpPr txBox="1"/>
          <p:nvPr/>
        </p:nvSpPr>
        <p:spPr>
          <a:xfrm>
            <a:off x="6697170" y="1197177"/>
            <a:ext cx="832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atin typeface="+mn-ea"/>
                <a:ea typeface="+mn-ea"/>
              </a:rPr>
              <a:t>제어</a:t>
            </a:r>
            <a:endParaRPr lang="en-US" altLang="ko-KR" sz="1050" dirty="0">
              <a:latin typeface="+mn-ea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06ADA-CB3B-5B24-B41C-D0BE863EAB5D}"/>
              </a:ext>
            </a:extLst>
          </p:cNvPr>
          <p:cNvSpPr txBox="1"/>
          <p:nvPr/>
        </p:nvSpPr>
        <p:spPr>
          <a:xfrm>
            <a:off x="3283413" y="2114709"/>
            <a:ext cx="215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ea typeface="+mn-ea"/>
              </a:rPr>
              <a:t>1. </a:t>
            </a:r>
            <a:r>
              <a:rPr lang="ko-KR" altLang="en-US" sz="1400" b="1" dirty="0">
                <a:latin typeface="+mn-ea"/>
                <a:ea typeface="+mn-ea"/>
              </a:rPr>
              <a:t>위험 감지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4F3D97-6C33-938E-3802-E357452A04A8}"/>
              </a:ext>
            </a:extLst>
          </p:cNvPr>
          <p:cNvSpPr txBox="1"/>
          <p:nvPr/>
        </p:nvSpPr>
        <p:spPr>
          <a:xfrm>
            <a:off x="6895337" y="2116726"/>
            <a:ext cx="171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ea typeface="+mn-ea"/>
              </a:rPr>
              <a:t>2. </a:t>
            </a:r>
            <a:r>
              <a:rPr lang="ko-KR" altLang="en-US" sz="1400" b="1" dirty="0">
                <a:latin typeface="+mn-ea"/>
                <a:ea typeface="+mn-ea"/>
              </a:rPr>
              <a:t>메시지 전송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92B0E5-AD5D-9577-0872-7E5DB10F4FF8}"/>
              </a:ext>
            </a:extLst>
          </p:cNvPr>
          <p:cNvSpPr txBox="1"/>
          <p:nvPr/>
        </p:nvSpPr>
        <p:spPr>
          <a:xfrm>
            <a:off x="4939044" y="1318135"/>
            <a:ext cx="205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  <a:ea typeface="+mn-ea"/>
              </a:rPr>
              <a:t>3. </a:t>
            </a:r>
            <a:r>
              <a:rPr lang="ko-KR" altLang="en-US" sz="1400" b="1" dirty="0">
                <a:latin typeface="+mn-ea"/>
                <a:ea typeface="+mn-ea"/>
              </a:rPr>
              <a:t>순찰 및 </a:t>
            </a:r>
            <a:br>
              <a:rPr lang="en-US" altLang="ko-KR" sz="1400" b="1" dirty="0">
                <a:latin typeface="+mn-ea"/>
                <a:ea typeface="+mn-ea"/>
              </a:rPr>
            </a:br>
            <a:r>
              <a:rPr lang="ko-KR" altLang="en-US" sz="1400" b="1" dirty="0">
                <a:latin typeface="+mn-ea"/>
                <a:ea typeface="+mn-ea"/>
              </a:rPr>
              <a:t>장애물 회피</a:t>
            </a:r>
          </a:p>
        </p:txBody>
      </p:sp>
      <p:pic>
        <p:nvPicPr>
          <p:cNvPr id="31" name="Picture 2" descr="경찰 차 아이콘 벡터 일러스트레이션 경찰차에 대한 스톡 벡터 아트 및 기타 이미지 - 경찰차, 아이콘, 벡터 - iStock">
            <a:extLst>
              <a:ext uri="{FF2B5EF4-FFF2-40B4-BE49-F238E27FC236}">
                <a16:creationId xmlns:a16="http://schemas.microsoft.com/office/drawing/2014/main" id="{61A8A70F-BD92-ABF1-7B36-8A2C941C4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549" y="2128711"/>
            <a:ext cx="1627865" cy="16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2846F18-C811-64D0-1AC2-25B48DC037AC}"/>
              </a:ext>
            </a:extLst>
          </p:cNvPr>
          <p:cNvSpPr txBox="1"/>
          <p:nvPr/>
        </p:nvSpPr>
        <p:spPr>
          <a:xfrm>
            <a:off x="8715463" y="2130523"/>
            <a:ext cx="1026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</a:rPr>
              <a:t>출동</a:t>
            </a:r>
            <a:r>
              <a:rPr lang="en-US" altLang="ko-KR" sz="1400" b="1" dirty="0">
                <a:solidFill>
                  <a:srgbClr val="002060"/>
                </a:solidFill>
              </a:rPr>
              <a:t>!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4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4392CC-EED0-B5A6-4A52-920313B9B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구성도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B64F772-1CEA-A0A8-B4AE-BCF6BADD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2EC39-097E-22F1-F103-3098AF83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1BA42598-36A8-28A5-B29C-0CCECF01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98" y="985734"/>
            <a:ext cx="9404604" cy="52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3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회로 구성요소, 전자 부품, 패시브 회로 부품이(가) 표시된 사진&#10;&#10;자동 생성된 설명">
            <a:extLst>
              <a:ext uri="{FF2B5EF4-FFF2-40B4-BE49-F238E27FC236}">
                <a16:creationId xmlns:a16="http://schemas.microsoft.com/office/drawing/2014/main" id="{21EF2422-532D-2E31-CAB3-A3AF8554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26063" y="3107949"/>
            <a:ext cx="1372743" cy="102955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6B8AFC-430F-6D54-E75F-3043D70FD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핵심</a:t>
            </a:r>
            <a:r>
              <a:rPr kumimoji="1" lang="ko-KR" altLang="en-US" dirty="0"/>
              <a:t> 기술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AC1794-2252-605B-6E18-841FFE01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위험요소</a:t>
            </a:r>
            <a:r>
              <a:rPr kumimoji="1" lang="ko-KR" altLang="en-US" dirty="0"/>
              <a:t> 사전 감지 시스템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31761-FA0D-D05A-21BC-D3415C963F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D6831-D932-6F7A-3E8D-F7568B41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6" y="1600378"/>
            <a:ext cx="2486902" cy="2808286"/>
          </a:xfrm>
          <a:prstGeom prst="rect">
            <a:avLst/>
          </a:prstGeom>
        </p:spPr>
      </p:pic>
      <p:cxnSp>
        <p:nvCxnSpPr>
          <p:cNvPr id="6" name="직선 연결선 19">
            <a:extLst>
              <a:ext uri="{FF2B5EF4-FFF2-40B4-BE49-F238E27FC236}">
                <a16:creationId xmlns:a16="http://schemas.microsoft.com/office/drawing/2014/main" id="{F2B1E4D9-6150-7E7A-B489-F8ECDC8C1500}"/>
              </a:ext>
            </a:extLst>
          </p:cNvPr>
          <p:cNvCxnSpPr>
            <a:cxnSpLocks/>
          </p:cNvCxnSpPr>
          <p:nvPr/>
        </p:nvCxnSpPr>
        <p:spPr>
          <a:xfrm>
            <a:off x="2427075" y="2870505"/>
            <a:ext cx="1393633" cy="304800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B96FFCDE-02AB-E8EC-CE9F-FAB3C2266A10}"/>
              </a:ext>
            </a:extLst>
          </p:cNvPr>
          <p:cNvCxnSpPr>
            <a:cxnSpLocks/>
          </p:cNvCxnSpPr>
          <p:nvPr/>
        </p:nvCxnSpPr>
        <p:spPr>
          <a:xfrm flipV="1">
            <a:off x="2434060" y="3443693"/>
            <a:ext cx="1386648" cy="198797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EF344C-7AEE-C3A5-AA70-A5541E98F2A6}"/>
              </a:ext>
            </a:extLst>
          </p:cNvPr>
          <p:cNvGrpSpPr/>
          <p:nvPr/>
        </p:nvGrpSpPr>
        <p:grpSpPr>
          <a:xfrm>
            <a:off x="466173" y="1038440"/>
            <a:ext cx="434400" cy="458092"/>
            <a:chOff x="785665" y="1622335"/>
            <a:chExt cx="434400" cy="458092"/>
          </a:xfrm>
        </p:grpSpPr>
        <p:sp>
          <p:nvSpPr>
            <p:cNvPr id="12" name="Google Shape;452;p22">
              <a:extLst>
                <a:ext uri="{FF2B5EF4-FFF2-40B4-BE49-F238E27FC236}">
                  <a16:creationId xmlns:a16="http://schemas.microsoft.com/office/drawing/2014/main" id="{29BCAB0D-355D-3D6E-A5C9-E853F8462771}"/>
                </a:ext>
              </a:extLst>
            </p:cNvPr>
            <p:cNvSpPr/>
            <p:nvPr/>
          </p:nvSpPr>
          <p:spPr>
            <a:xfrm>
              <a:off x="785665" y="1622335"/>
              <a:ext cx="434400" cy="458092"/>
            </a:xfrm>
            <a:prstGeom prst="roundRect">
              <a:avLst>
                <a:gd name="adj" fmla="val 20000"/>
              </a:avLst>
            </a:prstGeom>
            <a:solidFill>
              <a:srgbClr val="002060"/>
            </a:solidFill>
            <a:ln w="138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3;p22">
              <a:extLst>
                <a:ext uri="{FF2B5EF4-FFF2-40B4-BE49-F238E27FC236}">
                  <a16:creationId xmlns:a16="http://schemas.microsoft.com/office/drawing/2014/main" id="{ACD76E22-E8AA-6684-39FC-92457085A27E}"/>
                </a:ext>
              </a:extLst>
            </p:cNvPr>
            <p:cNvSpPr/>
            <p:nvPr/>
          </p:nvSpPr>
          <p:spPr>
            <a:xfrm>
              <a:off x="785671" y="1664027"/>
              <a:ext cx="434393" cy="4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272525"/>
                </a:buClr>
                <a:buSzPts val="2624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#1</a:t>
              </a:r>
              <a:endParaRPr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454;p22">
            <a:extLst>
              <a:ext uri="{FF2B5EF4-FFF2-40B4-BE49-F238E27FC236}">
                <a16:creationId xmlns:a16="http://schemas.microsoft.com/office/drawing/2014/main" id="{9B90141F-1B19-C3BD-07FC-91C83CF20A2F}"/>
              </a:ext>
            </a:extLst>
          </p:cNvPr>
          <p:cNvSpPr/>
          <p:nvPr/>
        </p:nvSpPr>
        <p:spPr>
          <a:xfrm>
            <a:off x="1007698" y="1049177"/>
            <a:ext cx="4175400" cy="417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ko-KR" altLang="en-US" sz="2000" b="1" dirty="0">
                <a:solidFill>
                  <a:srgbClr val="272525"/>
                </a:solidFill>
                <a:latin typeface="+mn-ea"/>
                <a:ea typeface="+mn-ea"/>
              </a:rPr>
              <a:t>위험요소 사전 감지 시스템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DE6CE2D-0E30-F53B-E40E-3DF5BEEA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11" y="1097999"/>
            <a:ext cx="7457040" cy="3894714"/>
          </a:xfrm>
          <a:prstGeom prst="rect">
            <a:avLst/>
          </a:prstGeom>
        </p:spPr>
      </p:pic>
      <p:sp>
        <p:nvSpPr>
          <p:cNvPr id="21" name="직사각형">
            <a:extLst>
              <a:ext uri="{FF2B5EF4-FFF2-40B4-BE49-F238E27FC236}">
                <a16:creationId xmlns:a16="http://schemas.microsoft.com/office/drawing/2014/main" id="{1BD36675-70E8-5BE9-4C2C-7DD05909F667}"/>
              </a:ext>
            </a:extLst>
          </p:cNvPr>
          <p:cNvSpPr/>
          <p:nvPr/>
        </p:nvSpPr>
        <p:spPr>
          <a:xfrm>
            <a:off x="721360" y="5089805"/>
            <a:ext cx="10668061" cy="12758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22" name="Google Shape;328;p19">
            <a:extLst>
              <a:ext uri="{FF2B5EF4-FFF2-40B4-BE49-F238E27FC236}">
                <a16:creationId xmlns:a16="http://schemas.microsoft.com/office/drawing/2014/main" id="{928EA34E-2424-59BD-64C1-C829FFD5C843}"/>
              </a:ext>
            </a:extLst>
          </p:cNvPr>
          <p:cNvSpPr txBox="1"/>
          <p:nvPr/>
        </p:nvSpPr>
        <p:spPr>
          <a:xfrm>
            <a:off x="878839" y="5269377"/>
            <a:ext cx="10353102" cy="9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카메라로부터 받은 영상을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UDP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통신을 사용하여 서버에 전송함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en-US" altLang="ko-KR" sz="1800" b="1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임베디드 비전 애플리케이션용으로 설계된 경량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심층망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아키텍처인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모바일넷을 사용하여 흉기를 감지함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5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49D806-B860-4A7E-661C-96814D14B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핵심</a:t>
            </a:r>
            <a:r>
              <a:rPr kumimoji="1" lang="ko-KR" altLang="en-US" dirty="0"/>
              <a:t> 기능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2508D-8854-E021-B5F3-E69FD86F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위험</a:t>
            </a:r>
            <a:r>
              <a:rPr kumimoji="1" lang="ko-KR" altLang="en-US" dirty="0"/>
              <a:t> 시 메시지 기능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088EB-0F37-BF6E-38C1-FDB6D702B2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2631CD-4633-5355-FED6-FF72A0A3EBC0}"/>
              </a:ext>
            </a:extLst>
          </p:cNvPr>
          <p:cNvGrpSpPr/>
          <p:nvPr/>
        </p:nvGrpSpPr>
        <p:grpSpPr>
          <a:xfrm>
            <a:off x="466173" y="1038440"/>
            <a:ext cx="434400" cy="458092"/>
            <a:chOff x="785665" y="1622335"/>
            <a:chExt cx="434400" cy="458092"/>
          </a:xfrm>
        </p:grpSpPr>
        <p:sp>
          <p:nvSpPr>
            <p:cNvPr id="8" name="Google Shape;452;p22">
              <a:extLst>
                <a:ext uri="{FF2B5EF4-FFF2-40B4-BE49-F238E27FC236}">
                  <a16:creationId xmlns:a16="http://schemas.microsoft.com/office/drawing/2014/main" id="{3F10324B-25DF-95BE-AF89-DF3D576A6437}"/>
                </a:ext>
              </a:extLst>
            </p:cNvPr>
            <p:cNvSpPr/>
            <p:nvPr/>
          </p:nvSpPr>
          <p:spPr>
            <a:xfrm>
              <a:off x="785665" y="1622335"/>
              <a:ext cx="434400" cy="458092"/>
            </a:xfrm>
            <a:prstGeom prst="roundRect">
              <a:avLst>
                <a:gd name="adj" fmla="val 20000"/>
              </a:avLst>
            </a:prstGeom>
            <a:solidFill>
              <a:srgbClr val="002060"/>
            </a:solidFill>
            <a:ln w="138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3;p22">
              <a:extLst>
                <a:ext uri="{FF2B5EF4-FFF2-40B4-BE49-F238E27FC236}">
                  <a16:creationId xmlns:a16="http://schemas.microsoft.com/office/drawing/2014/main" id="{27E9166E-B0EF-6E62-79A1-B9A660A1A0CA}"/>
                </a:ext>
              </a:extLst>
            </p:cNvPr>
            <p:cNvSpPr/>
            <p:nvPr/>
          </p:nvSpPr>
          <p:spPr>
            <a:xfrm>
              <a:off x="785671" y="1664027"/>
              <a:ext cx="434393" cy="4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272525"/>
                </a:buClr>
                <a:buSzPts val="2624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lang="en-US" altLang="ko-KR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454;p22">
            <a:extLst>
              <a:ext uri="{FF2B5EF4-FFF2-40B4-BE49-F238E27FC236}">
                <a16:creationId xmlns:a16="http://schemas.microsoft.com/office/drawing/2014/main" id="{A9F39B37-637E-7FD4-329C-EFA9F76A7B9C}"/>
              </a:ext>
            </a:extLst>
          </p:cNvPr>
          <p:cNvSpPr/>
          <p:nvPr/>
        </p:nvSpPr>
        <p:spPr>
          <a:xfrm>
            <a:off x="1007698" y="1049177"/>
            <a:ext cx="4175400" cy="417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ko-KR" altLang="en-US" sz="2000" b="1" dirty="0">
                <a:solidFill>
                  <a:srgbClr val="272525"/>
                </a:solidFill>
                <a:latin typeface="+mn-ea"/>
              </a:rPr>
              <a:t>위험 알림</a:t>
            </a:r>
            <a:r>
              <a:rPr lang="ko-KR" altLang="en-US" sz="2000" b="1" dirty="0">
                <a:solidFill>
                  <a:srgbClr val="272525"/>
                </a:solidFill>
                <a:latin typeface="+mn-ea"/>
                <a:ea typeface="+mn-ea"/>
              </a:rPr>
              <a:t> 시스템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8D5C4CB3-ADCC-E94E-2DF5-19FA7F99E831}"/>
              </a:ext>
            </a:extLst>
          </p:cNvPr>
          <p:cNvSpPr/>
          <p:nvPr/>
        </p:nvSpPr>
        <p:spPr>
          <a:xfrm>
            <a:off x="721360" y="5089805"/>
            <a:ext cx="10668061" cy="12758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" name="Google Shape;328;p19">
            <a:extLst>
              <a:ext uri="{FF2B5EF4-FFF2-40B4-BE49-F238E27FC236}">
                <a16:creationId xmlns:a16="http://schemas.microsoft.com/office/drawing/2014/main" id="{500F7140-101B-8142-8A25-D63531E58573}"/>
              </a:ext>
            </a:extLst>
          </p:cNvPr>
          <p:cNvSpPr txBox="1"/>
          <p:nvPr/>
        </p:nvSpPr>
        <p:spPr>
          <a:xfrm>
            <a:off x="878839" y="5269377"/>
            <a:ext cx="10353102" cy="9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위험요소 감지 시 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TCP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통신을 사용하여 위치 및 시각 정보를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Twilio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서버에 전송함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en-US" altLang="ko-KR" sz="1800" b="1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상기 메시지를 받고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대기중이던 경찰 인력이 출동함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833A38-C423-05ED-F1C4-C0E63BDC545E}"/>
              </a:ext>
            </a:extLst>
          </p:cNvPr>
          <p:cNvSpPr/>
          <p:nvPr/>
        </p:nvSpPr>
        <p:spPr>
          <a:xfrm>
            <a:off x="719563" y="1834407"/>
            <a:ext cx="4369903" cy="278325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ㅇ</a:t>
            </a:r>
          </a:p>
        </p:txBody>
      </p:sp>
      <p:pic>
        <p:nvPicPr>
          <p:cNvPr id="14" name="Google Shape;320;p19">
            <a:extLst>
              <a:ext uri="{FF2B5EF4-FFF2-40B4-BE49-F238E27FC236}">
                <a16:creationId xmlns:a16="http://schemas.microsoft.com/office/drawing/2014/main" id="{0B89B474-6B05-4EAA-7241-3D25066E92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3066" y="2391836"/>
            <a:ext cx="995558" cy="1120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E522F7-959B-5888-9E85-ED43390A23C1}"/>
              </a:ext>
            </a:extLst>
          </p:cNvPr>
          <p:cNvGrpSpPr/>
          <p:nvPr/>
        </p:nvGrpSpPr>
        <p:grpSpPr>
          <a:xfrm>
            <a:off x="1185753" y="2788502"/>
            <a:ext cx="1589179" cy="1508063"/>
            <a:chOff x="2066517" y="5060031"/>
            <a:chExt cx="944095" cy="914400"/>
          </a:xfrm>
        </p:grpSpPr>
        <p:pic>
          <p:nvPicPr>
            <p:cNvPr id="16" name="그래픽 15" descr="남자 단색으로 채워진">
              <a:extLst>
                <a:ext uri="{FF2B5EF4-FFF2-40B4-BE49-F238E27FC236}">
                  <a16:creationId xmlns:a16="http://schemas.microsoft.com/office/drawing/2014/main" id="{9D8FB2D0-BF4F-15F1-02FB-364841C2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6517" y="5060031"/>
              <a:ext cx="914400" cy="9144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53210C-17E6-CA54-8B7C-704088C9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0146" y="5370259"/>
              <a:ext cx="290466" cy="293944"/>
            </a:xfrm>
            <a:prstGeom prst="rect">
              <a:avLst/>
            </a:prstGeom>
          </p:spPr>
        </p:pic>
      </p:grpSp>
      <p:cxnSp>
        <p:nvCxnSpPr>
          <p:cNvPr id="18" name="직선 연결선 27">
            <a:extLst>
              <a:ext uri="{FF2B5EF4-FFF2-40B4-BE49-F238E27FC236}">
                <a16:creationId xmlns:a16="http://schemas.microsoft.com/office/drawing/2014/main" id="{A011AD54-E841-9D96-B514-9BEE00F62AFE}"/>
              </a:ext>
            </a:extLst>
          </p:cNvPr>
          <p:cNvCxnSpPr>
            <a:cxnSpLocks/>
          </p:cNvCxnSpPr>
          <p:nvPr/>
        </p:nvCxnSpPr>
        <p:spPr>
          <a:xfrm flipV="1">
            <a:off x="2315492" y="2786674"/>
            <a:ext cx="870327" cy="490462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28">
            <a:extLst>
              <a:ext uri="{FF2B5EF4-FFF2-40B4-BE49-F238E27FC236}">
                <a16:creationId xmlns:a16="http://schemas.microsoft.com/office/drawing/2014/main" id="{3774AC28-56FA-9FF2-8050-8A3428F6EE22}"/>
              </a:ext>
            </a:extLst>
          </p:cNvPr>
          <p:cNvCxnSpPr>
            <a:cxnSpLocks/>
          </p:cNvCxnSpPr>
          <p:nvPr/>
        </p:nvCxnSpPr>
        <p:spPr>
          <a:xfrm flipV="1">
            <a:off x="2773172" y="2876656"/>
            <a:ext cx="567770" cy="877985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AF9FEC-1FAA-F9C5-B83D-24689BD19EC7}"/>
              </a:ext>
            </a:extLst>
          </p:cNvPr>
          <p:cNvSpPr/>
          <p:nvPr/>
        </p:nvSpPr>
        <p:spPr>
          <a:xfrm>
            <a:off x="3719776" y="3876626"/>
            <a:ext cx="1369690" cy="7336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200" dirty="0">
                <a:solidFill>
                  <a:schemeClr val="tx1"/>
                </a:solidFill>
                <a:latin typeface="+mn-ea"/>
              </a:rPr>
              <a:t>ID: Car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ore-KR" sz="1200" dirty="0">
                <a:solidFill>
                  <a:schemeClr val="tx1"/>
                </a:solidFill>
                <a:latin typeface="+mn-ea"/>
              </a:rPr>
              <a:t>01</a:t>
            </a:r>
          </a:p>
          <a:p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위도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: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37.5</a:t>
            </a:r>
          </a:p>
          <a:p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경도 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: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126.84</a:t>
            </a:r>
          </a:p>
          <a:p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시간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. :</a:t>
            </a:r>
            <a:r>
              <a:rPr kumimoji="1"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  <a:latin typeface="+mn-ea"/>
              </a:rPr>
              <a:t>19:55</a:t>
            </a:r>
            <a:endParaRPr kumimoji="1" lang="ko-Kore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래픽 20" descr="텐트 단색으로 채워진">
            <a:extLst>
              <a:ext uri="{FF2B5EF4-FFF2-40B4-BE49-F238E27FC236}">
                <a16:creationId xmlns:a16="http://schemas.microsoft.com/office/drawing/2014/main" id="{E3829839-574C-32CB-37E2-30225ACA8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725" y="1884170"/>
            <a:ext cx="573181" cy="5731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978BAC-A43A-F8B2-DB87-66C58390D238}"/>
              </a:ext>
            </a:extLst>
          </p:cNvPr>
          <p:cNvSpPr txBox="1"/>
          <p:nvPr/>
        </p:nvSpPr>
        <p:spPr>
          <a:xfrm>
            <a:off x="1422455" y="2016872"/>
            <a:ext cx="275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뚝섬유원지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그늘막</a:t>
            </a:r>
            <a:r>
              <a:rPr kumimoji="1" lang="ko-KR" altLang="en-US" sz="1400" dirty="0"/>
              <a:t> 설치구역</a:t>
            </a:r>
            <a:endParaRPr kumimoji="1" lang="ko-Kore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5EE3F1-9FA2-0BC2-FDEA-2F802CC8E1FF}"/>
              </a:ext>
            </a:extLst>
          </p:cNvPr>
          <p:cNvSpPr/>
          <p:nvPr/>
        </p:nvSpPr>
        <p:spPr>
          <a:xfrm>
            <a:off x="2315492" y="3277136"/>
            <a:ext cx="457680" cy="47750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76CF7-616F-A02C-7C82-C09BC597CF56}"/>
              </a:ext>
            </a:extLst>
          </p:cNvPr>
          <p:cNvSpPr txBox="1"/>
          <p:nvPr/>
        </p:nvSpPr>
        <p:spPr>
          <a:xfrm>
            <a:off x="2033987" y="3816958"/>
            <a:ext cx="1026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</a:rPr>
              <a:t>흉기 감지</a:t>
            </a:r>
            <a:r>
              <a:rPr lang="en-US" altLang="ko-KR" sz="1200" b="1" dirty="0">
                <a:solidFill>
                  <a:srgbClr val="C00000"/>
                </a:solidFill>
              </a:rPr>
              <a:t>!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5D5CF7-CF2A-38E4-6498-77FA34388A21}"/>
              </a:ext>
            </a:extLst>
          </p:cNvPr>
          <p:cNvSpPr txBox="1"/>
          <p:nvPr/>
        </p:nvSpPr>
        <p:spPr>
          <a:xfrm>
            <a:off x="9227139" y="1970319"/>
            <a:ext cx="102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</a:rPr>
              <a:t>출동</a:t>
            </a:r>
            <a:r>
              <a:rPr lang="en-US" altLang="ko-KR" sz="1600" b="1" dirty="0">
                <a:solidFill>
                  <a:srgbClr val="002060"/>
                </a:solidFill>
              </a:rPr>
              <a:t>!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BC6446C-3285-17A0-A3D6-3A5637C2D3B5}"/>
              </a:ext>
            </a:extLst>
          </p:cNvPr>
          <p:cNvCxnSpPr>
            <a:cxnSpLocks/>
          </p:cNvCxnSpPr>
          <p:nvPr/>
        </p:nvCxnSpPr>
        <p:spPr>
          <a:xfrm flipV="1">
            <a:off x="4125985" y="1982932"/>
            <a:ext cx="2089567" cy="7325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9DA71D0-E6C5-5E45-33EC-2280BC16CEDC}"/>
              </a:ext>
            </a:extLst>
          </p:cNvPr>
          <p:cNvSpPr txBox="1"/>
          <p:nvPr/>
        </p:nvSpPr>
        <p:spPr>
          <a:xfrm rot="20405032">
            <a:off x="5029394" y="194533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메시지</a:t>
            </a:r>
            <a:r>
              <a:rPr kumimoji="1" lang="ko-KR" altLang="en-US" sz="1200" dirty="0"/>
              <a:t> 전송</a:t>
            </a:r>
            <a:endParaRPr kumimoji="1" lang="ko-Kore-KR" altLang="en-US" sz="12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48AEAC-8D39-1293-6126-F3CF3C91FB36}"/>
              </a:ext>
            </a:extLst>
          </p:cNvPr>
          <p:cNvGrpSpPr/>
          <p:nvPr/>
        </p:nvGrpSpPr>
        <p:grpSpPr>
          <a:xfrm>
            <a:off x="6309184" y="787114"/>
            <a:ext cx="2448654" cy="4239308"/>
            <a:chOff x="6640654" y="787114"/>
            <a:chExt cx="2448654" cy="4239308"/>
          </a:xfrm>
        </p:grpSpPr>
        <p:pic>
          <p:nvPicPr>
            <p:cNvPr id="1026" name="Picture 2" descr="휴대폰 이미지 - Freepik에서 무료 다운로드">
              <a:extLst>
                <a:ext uri="{FF2B5EF4-FFF2-40B4-BE49-F238E27FC236}">
                  <a16:creationId xmlns:a16="http://schemas.microsoft.com/office/drawing/2014/main" id="{7AF23F36-EDC5-46B2-0AE8-CC4C3A9F4A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92" t="8732" r="26285" b="8990"/>
            <a:stretch/>
          </p:blipFill>
          <p:spPr bwMode="auto">
            <a:xfrm>
              <a:off x="6640654" y="787114"/>
              <a:ext cx="2448654" cy="4239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340DDF-D64F-468D-821C-C6FE92D3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75756" y="1329444"/>
              <a:ext cx="1647853" cy="95512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42FC8C-40AF-0514-95C2-4B9307E17EBD}"/>
                </a:ext>
              </a:extLst>
            </p:cNvPr>
            <p:cNvSpPr txBox="1"/>
            <p:nvPr/>
          </p:nvSpPr>
          <p:spPr>
            <a:xfrm>
              <a:off x="7198978" y="1506244"/>
              <a:ext cx="145264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700" dirty="0"/>
                <a:t>[Web</a:t>
              </a:r>
              <a:r>
                <a:rPr kumimoji="1" lang="ko-Kore-KR" altLang="en-US" sz="700" dirty="0"/>
                <a:t>발신</a:t>
              </a:r>
              <a:r>
                <a:rPr kumimoji="1" lang="en-US" altLang="ko-Kore-KR" sz="700" dirty="0"/>
                <a:t>]</a:t>
              </a:r>
              <a:br>
                <a:rPr kumimoji="1" lang="en-US" altLang="ko-Kore-KR" sz="700" dirty="0"/>
              </a:br>
              <a:r>
                <a:rPr kumimoji="1" lang="en-US" altLang="ko-Kore-KR" sz="700" dirty="0"/>
                <a:t>Sent from your Twilio trial</a:t>
              </a:r>
            </a:p>
            <a:p>
              <a:r>
                <a:rPr kumimoji="1" lang="en-US" altLang="ko-Kore-KR" sz="700" dirty="0"/>
                <a:t>Account – car 1 knife </a:t>
              </a:r>
              <a:r>
                <a:rPr kumimoji="1" lang="ko-KR" altLang="en-US" sz="700" dirty="0"/>
                <a:t>인식</a:t>
              </a:r>
              <a:endParaRPr kumimoji="1" lang="en-US" altLang="ko-KR" sz="700" dirty="0"/>
            </a:p>
            <a:p>
              <a:r>
                <a:rPr kumimoji="1" lang="ko-KR" altLang="en-US" sz="700" dirty="0"/>
                <a:t>위치 </a:t>
              </a:r>
              <a:r>
                <a:rPr kumimoji="1" lang="en-US" altLang="ko-KR" sz="700" dirty="0"/>
                <a:t>:</a:t>
              </a:r>
              <a:r>
                <a:rPr kumimoji="1" lang="ko-KR" altLang="en-US" sz="700" dirty="0"/>
                <a:t> </a:t>
              </a:r>
              <a:r>
                <a:rPr kumimoji="1" lang="en-US" altLang="ko-KR" sz="700" dirty="0"/>
                <a:t>37.528291,</a:t>
              </a:r>
              <a:r>
                <a:rPr kumimoji="1" lang="ko-KR" altLang="en-US" sz="700" dirty="0"/>
                <a:t> </a:t>
              </a:r>
              <a:r>
                <a:rPr kumimoji="1" lang="en-US" altLang="ko-KR" sz="700" dirty="0"/>
                <a:t>126.933312</a:t>
              </a:r>
              <a:br>
                <a:rPr kumimoji="1" lang="en-US" altLang="ko-KR" sz="700" dirty="0"/>
              </a:br>
              <a:r>
                <a:rPr kumimoji="1" lang="ko-KR" altLang="en-US" sz="700" dirty="0"/>
                <a:t>시간 </a:t>
              </a:r>
              <a:r>
                <a:rPr kumimoji="1" lang="en-US" altLang="ko-KR" sz="700" dirty="0"/>
                <a:t>:</a:t>
              </a:r>
              <a:r>
                <a:rPr kumimoji="1" lang="ko-KR" altLang="en-US" sz="700" dirty="0"/>
                <a:t> </a:t>
              </a:r>
              <a:r>
                <a:rPr kumimoji="1" lang="en-US" altLang="ko-KR" sz="700" dirty="0"/>
                <a:t>Sat Nov 4 04:10:17 2023</a:t>
              </a:r>
              <a:endParaRPr kumimoji="1" lang="ko-Kore-KR" altLang="en-US" sz="700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모델 32" descr="Police Car">
                <a:extLst>
                  <a:ext uri="{FF2B5EF4-FFF2-40B4-BE49-F238E27FC236}">
                    <a16:creationId xmlns:a16="http://schemas.microsoft.com/office/drawing/2014/main" id="{84416C79-3FEA-335B-0F55-410EF59C8D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492743"/>
                  </p:ext>
                </p:extLst>
              </p:nvPr>
            </p:nvGraphicFramePr>
            <p:xfrm>
              <a:off x="8730359" y="1805657"/>
              <a:ext cx="3299674" cy="213209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299674" cy="2132097"/>
                    </a:xfrm>
                    <a:prstGeom prst="rect">
                      <a:avLst/>
                    </a:prstGeom>
                  </am3d:spPr>
                  <am3d:camera>
                    <am3d:pos x="0" y="0" z="53113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5532" d="1000000"/>
                    <am3d:preTrans dx="0" dy="-560095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217" ay="-2606191" az="-115858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08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모델 32" descr="Police Car">
                <a:extLst>
                  <a:ext uri="{FF2B5EF4-FFF2-40B4-BE49-F238E27FC236}">
                    <a16:creationId xmlns:a16="http://schemas.microsoft.com/office/drawing/2014/main" id="{84416C79-3FEA-335B-0F55-410EF59C8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30359" y="1805657"/>
                <a:ext cx="3299674" cy="213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0C1ACE-DF65-DE37-1A6C-B18BAAA0F4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핵심</a:t>
            </a:r>
            <a:r>
              <a:rPr kumimoji="1" lang="ko-KR" altLang="en-US" dirty="0"/>
              <a:t> 기능</a:t>
            </a: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DE10A-A67A-94AD-3D02-9CDF597A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순찰</a:t>
            </a:r>
            <a:r>
              <a:rPr kumimoji="1" lang="ko-KR" altLang="en-US" dirty="0"/>
              <a:t> 및 </a:t>
            </a:r>
            <a:r>
              <a:rPr kumimoji="1" lang="ko-Kore-KR" altLang="en-US" dirty="0"/>
              <a:t>장애물</a:t>
            </a:r>
            <a:r>
              <a:rPr kumimoji="1" lang="ko-KR" altLang="en-US" dirty="0"/>
              <a:t> 회피 기능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9782F-09C3-BF53-5A26-FABD99045C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9F857A-4EEE-F008-CB5D-792B8AB25511}"/>
              </a:ext>
            </a:extLst>
          </p:cNvPr>
          <p:cNvGrpSpPr/>
          <p:nvPr/>
        </p:nvGrpSpPr>
        <p:grpSpPr>
          <a:xfrm>
            <a:off x="466173" y="1038440"/>
            <a:ext cx="434400" cy="458092"/>
            <a:chOff x="785665" y="1622335"/>
            <a:chExt cx="434400" cy="458092"/>
          </a:xfrm>
        </p:grpSpPr>
        <p:sp>
          <p:nvSpPr>
            <p:cNvPr id="11" name="Google Shape;452;p22">
              <a:extLst>
                <a:ext uri="{FF2B5EF4-FFF2-40B4-BE49-F238E27FC236}">
                  <a16:creationId xmlns:a16="http://schemas.microsoft.com/office/drawing/2014/main" id="{A4FDBA8D-F7A9-2662-AA44-1C5C17746122}"/>
                </a:ext>
              </a:extLst>
            </p:cNvPr>
            <p:cNvSpPr/>
            <p:nvPr/>
          </p:nvSpPr>
          <p:spPr>
            <a:xfrm>
              <a:off x="785665" y="1622335"/>
              <a:ext cx="434400" cy="458092"/>
            </a:xfrm>
            <a:prstGeom prst="roundRect">
              <a:avLst>
                <a:gd name="adj" fmla="val 20000"/>
              </a:avLst>
            </a:prstGeom>
            <a:solidFill>
              <a:srgbClr val="002060"/>
            </a:solidFill>
            <a:ln w="138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3;p22">
              <a:extLst>
                <a:ext uri="{FF2B5EF4-FFF2-40B4-BE49-F238E27FC236}">
                  <a16:creationId xmlns:a16="http://schemas.microsoft.com/office/drawing/2014/main" id="{00473B06-CF9E-7219-9718-491E7D59CB94}"/>
                </a:ext>
              </a:extLst>
            </p:cNvPr>
            <p:cNvSpPr/>
            <p:nvPr/>
          </p:nvSpPr>
          <p:spPr>
            <a:xfrm>
              <a:off x="785671" y="1664027"/>
              <a:ext cx="434393" cy="41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272525"/>
                </a:buClr>
                <a:buSzPts val="2624"/>
                <a:buFont typeface="Arial"/>
                <a:buNone/>
              </a:pPr>
              <a:r>
                <a:rPr lang="en-US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#</a:t>
              </a:r>
              <a:r>
                <a:rPr lang="en-US" altLang="ko-KR" sz="16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454;p22">
            <a:extLst>
              <a:ext uri="{FF2B5EF4-FFF2-40B4-BE49-F238E27FC236}">
                <a16:creationId xmlns:a16="http://schemas.microsoft.com/office/drawing/2014/main" id="{AA637D1D-5D0C-0BCB-4AF7-CC9F5D7D03C9}"/>
              </a:ext>
            </a:extLst>
          </p:cNvPr>
          <p:cNvSpPr/>
          <p:nvPr/>
        </p:nvSpPr>
        <p:spPr>
          <a:xfrm>
            <a:off x="1007698" y="1049177"/>
            <a:ext cx="4175400" cy="417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lang="ko-KR" altLang="en-US" sz="2000" b="1" dirty="0">
                <a:solidFill>
                  <a:srgbClr val="272525"/>
                </a:solidFill>
                <a:latin typeface="+mn-ea"/>
              </a:rPr>
              <a:t>순찰 및 장애물 회피 기능</a:t>
            </a:r>
            <a:endParaRPr sz="20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3C92B828-182F-A0A7-8C7E-6AA695268688}"/>
              </a:ext>
            </a:extLst>
          </p:cNvPr>
          <p:cNvSpPr/>
          <p:nvPr/>
        </p:nvSpPr>
        <p:spPr>
          <a:xfrm>
            <a:off x="721360" y="5089805"/>
            <a:ext cx="10668061" cy="127589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5" name="Google Shape;328;p19">
            <a:extLst>
              <a:ext uri="{FF2B5EF4-FFF2-40B4-BE49-F238E27FC236}">
                <a16:creationId xmlns:a16="http://schemas.microsoft.com/office/drawing/2014/main" id="{77872A00-E7BD-D12B-20AF-EDEE6DAE10B8}"/>
              </a:ext>
            </a:extLst>
          </p:cNvPr>
          <p:cNvSpPr txBox="1"/>
          <p:nvPr/>
        </p:nvSpPr>
        <p:spPr>
          <a:xfrm>
            <a:off x="878839" y="5269377"/>
            <a:ext cx="10353102" cy="91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초음파센서를 통해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장애물과의 거리를 측정함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장애물 감지 시 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아두이노에서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라즈베리파이로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시리얼 통신을 회피명령 전송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en-US" altLang="ko-KR" sz="1800" b="1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72C83F-B17E-FC38-750B-F4B66900F95E}"/>
              </a:ext>
            </a:extLst>
          </p:cNvPr>
          <p:cNvGrpSpPr/>
          <p:nvPr/>
        </p:nvGrpSpPr>
        <p:grpSpPr>
          <a:xfrm>
            <a:off x="5549547" y="1366799"/>
            <a:ext cx="5839874" cy="3536038"/>
            <a:chOff x="5566455" y="1940202"/>
            <a:chExt cx="5839874" cy="3536038"/>
          </a:xfrm>
        </p:grpSpPr>
        <p:pic>
          <p:nvPicPr>
            <p:cNvPr id="16" name="Picture 6" descr="Arduino Uno (R3) / 디바이스마트">
              <a:extLst>
                <a:ext uri="{FF2B5EF4-FFF2-40B4-BE49-F238E27FC236}">
                  <a16:creationId xmlns:a16="http://schemas.microsoft.com/office/drawing/2014/main" id="{2074764D-0B19-5CC5-ECEA-6E68739CF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663" y="2685798"/>
              <a:ext cx="1313326" cy="131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aspberry Pi 4, Enclosures &amp; Cameras | element14 Korea">
              <a:extLst>
                <a:ext uri="{FF2B5EF4-FFF2-40B4-BE49-F238E27FC236}">
                  <a16:creationId xmlns:a16="http://schemas.microsoft.com/office/drawing/2014/main" id="{C396385B-6CD3-DD3B-A82E-EBF0F1A8E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0731" y="2731108"/>
              <a:ext cx="1914324" cy="130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A6A4F45-D6AA-D578-FDA9-50FC0B522D01}"/>
                </a:ext>
              </a:extLst>
            </p:cNvPr>
            <p:cNvCxnSpPr>
              <a:cxnSpLocks/>
            </p:cNvCxnSpPr>
            <p:nvPr/>
          </p:nvCxnSpPr>
          <p:spPr>
            <a:xfrm>
              <a:off x="7869382" y="3347802"/>
              <a:ext cx="1418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E4E2D4-4E7F-A11D-D3FA-CEC52BFDFE0E}"/>
                </a:ext>
              </a:extLst>
            </p:cNvPr>
            <p:cNvSpPr txBox="1"/>
            <p:nvPr/>
          </p:nvSpPr>
          <p:spPr>
            <a:xfrm>
              <a:off x="8095606" y="2825698"/>
              <a:ext cx="829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+mn-ea"/>
                  <a:ea typeface="+mn-ea"/>
                </a:rPr>
                <a:t>회피기동 명령전송</a:t>
              </a:r>
            </a:p>
          </p:txBody>
        </p:sp>
        <p:pic>
          <p:nvPicPr>
            <p:cNvPr id="20" name="Picture 2" descr="아두이노 중급] 16. 초음파 센서(거리 측정 센서) : 네이버 블로그">
              <a:extLst>
                <a:ext uri="{FF2B5EF4-FFF2-40B4-BE49-F238E27FC236}">
                  <a16:creationId xmlns:a16="http://schemas.microsoft.com/office/drawing/2014/main" id="{4CFFADBC-EE75-3B4F-A3A0-647020BA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36" y="4480668"/>
              <a:ext cx="1089580" cy="65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3ABE421-B05A-E343-92AD-A07AF07AA513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>
              <a:off x="7004326" y="3999124"/>
              <a:ext cx="0" cy="48154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F210FD-2336-4BD2-6580-DDE657C40516}"/>
                </a:ext>
              </a:extLst>
            </p:cNvPr>
            <p:cNvSpPr/>
            <p:nvPr/>
          </p:nvSpPr>
          <p:spPr>
            <a:xfrm>
              <a:off x="6343243" y="2385702"/>
              <a:ext cx="1347608" cy="384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장애물 감지</a:t>
              </a:r>
              <a:endParaRPr lang="ko-KR" altLang="en-US" sz="12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E0F746C-91E2-D50B-A5CA-C6FAC85A2837}"/>
                </a:ext>
              </a:extLst>
            </p:cNvPr>
            <p:cNvSpPr/>
            <p:nvPr/>
          </p:nvSpPr>
          <p:spPr>
            <a:xfrm>
              <a:off x="9581432" y="2354749"/>
              <a:ext cx="1347608" cy="3840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제어 장치</a:t>
              </a:r>
              <a:endParaRPr lang="ko-KR" altLang="en-US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089A79-D61D-BF18-389F-F2C1D4E32E8C}"/>
                </a:ext>
              </a:extLst>
            </p:cNvPr>
            <p:cNvSpPr txBox="1"/>
            <p:nvPr/>
          </p:nvSpPr>
          <p:spPr>
            <a:xfrm>
              <a:off x="7493267" y="4573152"/>
              <a:ext cx="9396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/>
                <a:t>초음파 센서</a:t>
              </a:r>
              <a:endParaRPr lang="ko-KR" altLang="en-US" sz="1100" b="1" dirty="0"/>
            </a:p>
          </p:txBody>
        </p:sp>
        <p:sp>
          <p:nvSpPr>
            <p:cNvPr id="25" name="사각형: 둥근 모서리 56">
              <a:extLst>
                <a:ext uri="{FF2B5EF4-FFF2-40B4-BE49-F238E27FC236}">
                  <a16:creationId xmlns:a16="http://schemas.microsoft.com/office/drawing/2014/main" id="{4B38C36F-5A01-E007-1E68-23057330A040}"/>
                </a:ext>
              </a:extLst>
            </p:cNvPr>
            <p:cNvSpPr/>
            <p:nvPr/>
          </p:nvSpPr>
          <p:spPr>
            <a:xfrm>
              <a:off x="5566455" y="1940202"/>
              <a:ext cx="5839874" cy="3536038"/>
            </a:xfrm>
            <a:prstGeom prst="roundRect">
              <a:avLst>
                <a:gd name="adj" fmla="val 4124"/>
              </a:avLst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7CBCD59-3417-9584-7672-F943047A2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55" y="1592633"/>
            <a:ext cx="3977934" cy="33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22ECBE-118E-589F-C25F-0F4681AA5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기대효과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0E4C19-62B6-DEFA-264B-ED9E8E96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한강공원</a:t>
            </a:r>
            <a:r>
              <a:rPr kumimoji="1" lang="ko-KR" altLang="en-US" dirty="0"/>
              <a:t> 기초질서 유지부문 예산 편성 효율화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C7721-37DD-5DFF-F629-4AC54F845C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B931DF-AD29-447D-89A8-E19FF626FF1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283BD1CE-BFC7-811D-3D16-45052AEC7EAF}"/>
              </a:ext>
            </a:extLst>
          </p:cNvPr>
          <p:cNvSpPr/>
          <p:nvPr/>
        </p:nvSpPr>
        <p:spPr>
          <a:xfrm>
            <a:off x="691032" y="1043147"/>
            <a:ext cx="10797903" cy="2078155"/>
          </a:xfrm>
          <a:prstGeom prst="rect">
            <a:avLst/>
          </a:prstGeom>
          <a:solidFill>
            <a:srgbClr val="5CC7E2">
              <a:alpha val="1974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7D882-64CA-0397-BC54-4C95671B64E5}"/>
              </a:ext>
            </a:extLst>
          </p:cNvPr>
          <p:cNvSpPr txBox="1"/>
          <p:nvPr/>
        </p:nvSpPr>
        <p:spPr>
          <a:xfrm>
            <a:off x="703065" y="1321183"/>
            <a:ext cx="10797903" cy="15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+mn-ea"/>
                <a:ea typeface="+mn-ea"/>
              </a:rPr>
              <a:t>한강공원 기초질서 유지 부문 예산 편성 효율화 기대</a:t>
            </a: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예산 부문 중 청원경찰 운영비 중 약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억원의 예산을 일부 대체 시 예산편성 시 효율화를 기대할 수 있음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본 프로젝트의 제품은 타 제품대비 제작 및 유지관리비용이 낮은 장점이 있음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순찰로봇 운용 시 콜 신고 건수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  <a:r>
              <a:rPr lang="ko-KR" altLang="en-US" sz="1600" dirty="0">
                <a:latin typeface="+mn-ea"/>
                <a:ea typeface="+mn-ea"/>
              </a:rPr>
              <a:t> 범죄 기록 건수는 감소하고 범죄 체포 건수는 증가할 것으로 기대됨</a:t>
            </a:r>
            <a:endParaRPr lang="en-US" altLang="ko-KR" sz="1600" dirty="0">
              <a:latin typeface="+mn-ea"/>
              <a:ea typeface="+mn-ea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5D4A75F8-529A-9CCD-62A0-3AD849086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478505"/>
              </p:ext>
            </p:extLst>
          </p:nvPr>
        </p:nvGraphicFramePr>
        <p:xfrm>
          <a:off x="703065" y="4060573"/>
          <a:ext cx="50968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392">
                  <a:extLst>
                    <a:ext uri="{9D8B030D-6E8A-4147-A177-3AD203B41FA5}">
                      <a16:colId xmlns:a16="http://schemas.microsoft.com/office/drawing/2014/main" val="3439573096"/>
                    </a:ext>
                  </a:extLst>
                </a:gridCol>
                <a:gridCol w="2801257">
                  <a:extLst>
                    <a:ext uri="{9D8B030D-6E8A-4147-A177-3AD203B41FA5}">
                      <a16:colId xmlns:a16="http://schemas.microsoft.com/office/drawing/2014/main" val="1283097541"/>
                    </a:ext>
                  </a:extLst>
                </a:gridCol>
                <a:gridCol w="1518160">
                  <a:extLst>
                    <a:ext uri="{9D8B030D-6E8A-4147-A177-3AD203B41FA5}">
                      <a16:colId xmlns:a16="http://schemas.microsoft.com/office/drawing/2014/main" val="1121902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구성품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4411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순찰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로봇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4B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74,000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223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아두이노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55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카메라 모듈 </a:t>
                      </a:r>
                      <a:r>
                        <a:rPr lang="en-US" altLang="ko-KR" sz="1200" dirty="0"/>
                        <a:t>V2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880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블루투스 모듈</a:t>
                      </a:r>
                      <a:r>
                        <a:rPr lang="en-US" altLang="ko-KR" sz="1200" dirty="0"/>
                        <a:t>+</a:t>
                      </a:r>
                      <a:r>
                        <a:rPr lang="ko-KR" altLang="en-US" sz="1200" dirty="0"/>
                        <a:t>초음파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203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4WD</a:t>
                      </a:r>
                      <a:r>
                        <a:rPr lang="ko-KR" altLang="en-US" sz="1200" dirty="0"/>
                        <a:t> 자동차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110,000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93026"/>
                  </a:ext>
                </a:extLst>
              </a:tr>
            </a:tbl>
          </a:graphicData>
        </a:graphic>
      </p:graphicFrame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8A21F4E1-2D4F-0D4F-4A74-DB488278E2E5}"/>
              </a:ext>
            </a:extLst>
          </p:cNvPr>
          <p:cNvSpPr/>
          <p:nvPr/>
        </p:nvSpPr>
        <p:spPr>
          <a:xfrm>
            <a:off x="691032" y="3577184"/>
            <a:ext cx="5105468" cy="3382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순찰로봇 명세서</a:t>
            </a: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48B07D60-620C-2039-B6DA-CC17C672B598}"/>
              </a:ext>
            </a:extLst>
          </p:cNvPr>
          <p:cNvSpPr/>
          <p:nvPr/>
        </p:nvSpPr>
        <p:spPr>
          <a:xfrm>
            <a:off x="6407537" y="3577184"/>
            <a:ext cx="5093434" cy="3382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캘리포니아 주 공원 순찰로봇의 테스트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DEADE-DE52-0666-C49E-1A12737AAF52}"/>
              </a:ext>
            </a:extLst>
          </p:cNvPr>
          <p:cNvSpPr txBox="1"/>
          <p:nvPr/>
        </p:nvSpPr>
        <p:spPr>
          <a:xfrm>
            <a:off x="6392128" y="6285613"/>
            <a:ext cx="4405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https://www.knightscope.com/crime/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0567277-EAAD-823F-DC36-18FF63945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546293"/>
              </p:ext>
            </p:extLst>
          </p:nvPr>
        </p:nvGraphicFramePr>
        <p:xfrm>
          <a:off x="6407537" y="4060573"/>
          <a:ext cx="5081398" cy="222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491296A-49EC-1CAC-F8FE-D64B75B380CA}"/>
              </a:ext>
            </a:extLst>
          </p:cNvPr>
          <p:cNvSpPr txBox="1"/>
          <p:nvPr/>
        </p:nvSpPr>
        <p:spPr>
          <a:xfrm rot="695607">
            <a:off x="8609859" y="4159711"/>
            <a:ext cx="2310714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콜 건수 </a:t>
            </a:r>
            <a:r>
              <a:rPr kumimoji="1" lang="en-US" altLang="ko-KR" sz="1400" b="1" dirty="0">
                <a:solidFill>
                  <a:srgbClr val="C00000"/>
                </a:solidFill>
              </a:rPr>
              <a:t>10%</a:t>
            </a:r>
            <a:r>
              <a:rPr kumimoji="1" lang="ko-KR" altLang="en-US" sz="1400" b="1" dirty="0">
                <a:solidFill>
                  <a:srgbClr val="C00000"/>
                </a:solidFill>
              </a:rPr>
              <a:t> 감소</a:t>
            </a:r>
            <a:endParaRPr kumimoji="1" lang="en-US" altLang="ko-KR" sz="1400" b="1" dirty="0">
              <a:solidFill>
                <a:srgbClr val="C00000"/>
              </a:solidFill>
            </a:endParaRPr>
          </a:p>
          <a:p>
            <a:r>
              <a:rPr kumimoji="1" lang="ko-KR" altLang="en-US" sz="1400" b="1" dirty="0">
                <a:solidFill>
                  <a:srgbClr val="C00000"/>
                </a:solidFill>
              </a:rPr>
              <a:t>범죄 건수 </a:t>
            </a:r>
            <a:r>
              <a:rPr kumimoji="1" lang="en-US" altLang="ko-KR" sz="1400" b="1" dirty="0">
                <a:solidFill>
                  <a:srgbClr val="C00000"/>
                </a:solidFill>
              </a:rPr>
              <a:t>46%</a:t>
            </a:r>
            <a:r>
              <a:rPr kumimoji="1" lang="ko-KR" altLang="en-US" sz="1400" b="1" dirty="0">
                <a:solidFill>
                  <a:srgbClr val="C00000"/>
                </a:solidFill>
              </a:rPr>
              <a:t> 감소</a:t>
            </a:r>
            <a:endParaRPr kumimoji="1" lang="ko-Kore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472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460</Words>
  <Application>Microsoft Macintosh PowerPoint</Application>
  <PresentationFormat>와이드스크린</PresentationFormat>
  <Paragraphs>110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나눔스퀘어 ExtraBold</vt:lpstr>
      <vt:lpstr>나눔스퀘어_ac ExtraBold</vt:lpstr>
      <vt:lpstr>Apple SD Gothic Neo</vt:lpstr>
      <vt:lpstr>Malgun Gothic</vt:lpstr>
      <vt:lpstr>Malgun Gothic</vt:lpstr>
      <vt:lpstr>Arial</vt:lpstr>
      <vt:lpstr>Calibri</vt:lpstr>
      <vt:lpstr>Wingdings</vt:lpstr>
      <vt:lpstr>디자인 사용자 지정</vt:lpstr>
      <vt:lpstr>PowerPoint 프레젠테이션</vt:lpstr>
      <vt:lpstr>PowerPoint 프레젠테이션</vt:lpstr>
      <vt:lpstr>한강공원의 높은 유동인구에 비해 적은 전담경찰인력</vt:lpstr>
      <vt:lpstr>위험요소를 감지하여 위치 및 시간정보를 전송하는 주행장치</vt:lpstr>
      <vt:lpstr>PowerPoint 프레젠테이션</vt:lpstr>
      <vt:lpstr>위험요소 사전 감지 시스템</vt:lpstr>
      <vt:lpstr>위험 시 메시지 기능</vt:lpstr>
      <vt:lpstr>순찰 및 장애물 회피 기능</vt:lpstr>
      <vt:lpstr>한강공원 기초질서 유지부문 예산 편성 효율화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Sueng-Kwon Yu</dc:creator>
  <cp:lastModifiedBy>Sueng-Kwon Yu</cp:lastModifiedBy>
  <cp:revision>3</cp:revision>
  <dcterms:created xsi:type="dcterms:W3CDTF">2023-11-02T14:46:54Z</dcterms:created>
  <dcterms:modified xsi:type="dcterms:W3CDTF">2023-11-03T21:34:55Z</dcterms:modified>
</cp:coreProperties>
</file>